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2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94" dt="2023-10-17T06:46:38.439"/>
    <p1510:client id="{5C5F890E-B5BF-4AB2-B61A-91042006D50C}" v="139" dt="2023-10-18T18:40:16.684"/>
    <p1510:client id="{694A4447-69DF-4FA4-94E4-68E83BD91D86}" v="1076" dt="2023-10-15T19:43:41.657"/>
    <p1510:client id="{7C496009-21CE-434C-A61A-7E5BC97614EE}" v="49" dt="2023-10-20T03:54:59.447"/>
    <p1510:client id="{C4E17735-3F27-4546-9772-6B0DC1B92315}" v="319" dt="2023-10-18T17:58:24.884"/>
    <p1510:client id="{D1A79651-D6D2-49E5-B1BA-69D3BF3D2130}" v="301" dt="2023-10-16T18:26:05.056"/>
    <p1510:client id="{D9B7B92A-5A7A-4494-99E6-4EDEB4CD0C19}" v="7" dt="2023-10-18T18:58:21.8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pt>
  </dgm:ptLst>
  <dgm:cxnLst>
    <dgm:cxn modelId="{9A322537-5FAA-4D85-BE08-6885545C7152}" type="presOf" srcId="{1DD7D01A-B4E6-4DD7-B68E-A89317F7CDC6}" destId="{1D05FEB6-B614-4414-8DDF-A6D8943127DC}" srcOrd="0" destOrd="0" presId="urn:microsoft.com/office/officeart/2005/8/layout/vList5"/>
    <dgm:cxn modelId="{6722EE42-1F08-4F3A-B8C5-144B57607F9B}" type="presOf" srcId="{530CFD95-A293-4928-8D99-847A06FA58DA}" destId="{BAAF05FF-CBE7-4A5D-B302-9501D69254D1}" srcOrd="0" destOrd="0" presId="urn:microsoft.com/office/officeart/2005/8/layout/vList5"/>
    <dgm:cxn modelId="{D568BCA8-E1D2-4B66-A2A5-56456D052752}" srcId="{E080B495-3E6C-4835-8BD6-809216094F84}" destId="{530CFD95-A293-4928-8D99-847A06FA58DA}" srcOrd="1" destOrd="0" parTransId="{08853C0F-400D-4F02-9857-199F4953A1BB}" sibTransId="{7C817D1E-CDB0-4EA9-8943-1E0E1754C3D0}"/>
    <dgm:cxn modelId="{E49F3FB5-684F-454F-ABB1-4691BDCB4241}" srcId="{E080B495-3E6C-4835-8BD6-809216094F84}" destId="{85E082D9-43EB-4157-A1DE-2EF3924A5B29}" srcOrd="2" destOrd="0" parTransId="{A5D51C63-DBCF-4E98-8B6F-72532FFA59AC}" sibTransId="{C24F3EDF-8BBA-4B78-8274-3A099E6C6EDC}"/>
    <dgm:cxn modelId="{0416C5B5-58AA-4636-A2C6-EFB62F0468B6}" srcId="{E080B495-3E6C-4835-8BD6-809216094F84}" destId="{1DD7D01A-B4E6-4DD7-B68E-A89317F7CDC6}" srcOrd="0" destOrd="0" parTransId="{C8D99654-F538-46CD-9E6E-E69BB6AC8F7A}" sibTransId="{AD694EB7-7445-45A7-B2B5-64B25C21CFBC}"/>
    <dgm:cxn modelId="{76F2F0EB-B606-4A58-8807-88241A81B870}" type="presOf" srcId="{85E082D9-43EB-4157-A1DE-2EF3924A5B29}" destId="{D23AF1F3-7649-4E51-9C1F-7EA12482A23C}" srcOrd="0" destOrd="0" presId="urn:microsoft.com/office/officeart/2005/8/layout/vList5"/>
    <dgm:cxn modelId="{444E61F4-D8B2-426F-AF23-0B6F8AA78B76}" type="presOf" srcId="{E080B495-3E6C-4835-8BD6-809216094F84}" destId="{740A4346-B116-42E0-90BD-4B70BC20D091}"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pt>
  </dgm:ptLst>
  <dgm:cxnLst>
    <dgm:cxn modelId="{B7B20039-85DD-4A99-83E5-7F6C0C251000}" type="presOf" srcId="{6C633235-676A-401B-B07C-87378E07BF45}" destId="{AAFA556C-7AD0-4A4D-99B8-E2528E98BBD5}"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EE9CD3B0-60F9-4A47-A169-3F6A7130A67D}" srcId="{6C633235-676A-401B-B07C-87378E07BF45}" destId="{5D66A937-3A13-4FC4-9A7B-76F708F8EB2E}" srcOrd="1" destOrd="0" parTransId="{3693778E-3334-41EC-B508-E1FA2AFB8927}" sibTransId="{04F99DD7-0B0D-4E7F-BCAB-90BEDB537FE5}"/>
    <dgm:cxn modelId="{8921D9C3-ADFB-4B51-892E-F9174C0BF3B6}" srcId="{6C633235-676A-401B-B07C-87378E07BF45}" destId="{33713FA8-1E1E-4BE5-9CAD-1D4DE61D8D49}" srcOrd="0" destOrd="0" parTransId="{A90C2826-F2AB-461B-BF3B-F71120D41332}" sibTransId="{E4946C82-77E7-4630-BDE0-9754B33AE7CA}"/>
    <dgm:cxn modelId="{642C17D0-86C4-49BE-A0EF-5E706472980D}" type="presOf" srcId="{33713FA8-1E1E-4BE5-9CAD-1D4DE61D8D49}" destId="{B1294ECB-0B9B-4C65-8BA2-0FADDE1EA760}"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30CE5D00-7BD6-4E89-9B39-E44E9FCB5624}" type="pres">
      <dgm:prSet presAssocID="{9B48BD73-C1C2-4CCD-AB6C-F5810A856B61}" presName="hierChild1" presStyleCnt="0">
        <dgm:presLayoutVars>
          <dgm:chPref val="1"/>
          <dgm:dir/>
          <dgm:animOne val="branch"/>
          <dgm:animLvl val="lvl"/>
          <dgm:resizeHandles/>
        </dgm:presLayoutVars>
      </dgm:prSet>
      <dgm:spPr/>
    </dgm:pt>
    <dgm:pt modelId="{68B4AA11-4BE4-4876-BF7B-D4819D50A257}" type="pres">
      <dgm:prSet presAssocID="{B80004FB-760A-49B5-85CD-7DABDB1CCB51}" presName="hierRoot1" presStyleCnt="0"/>
      <dgm:spPr/>
    </dgm:pt>
    <dgm:pt modelId="{670449EA-E5C6-45E1-9D7E-E1C7D958C4B6}" type="pres">
      <dgm:prSet presAssocID="{B80004FB-760A-49B5-85CD-7DABDB1CCB51}" presName="composite" presStyleCnt="0"/>
      <dgm:spPr/>
    </dgm:pt>
    <dgm:pt modelId="{7A9E46F8-A151-432D-A97D-89172B70AD08}" type="pres">
      <dgm:prSet presAssocID="{B80004FB-760A-49B5-85CD-7DABDB1CCB51}" presName="background" presStyleLbl="node0" presStyleIdx="0" presStyleCnt="2"/>
      <dgm:spPr/>
    </dgm:pt>
    <dgm:pt modelId="{80B95B15-DDD9-4300-876A-A6C34A293703}" type="pres">
      <dgm:prSet presAssocID="{B80004FB-760A-49B5-85CD-7DABDB1CCB51}" presName="text" presStyleLbl="fgAcc0" presStyleIdx="0" presStyleCnt="2">
        <dgm:presLayoutVars>
          <dgm:chPref val="3"/>
        </dgm:presLayoutVars>
      </dgm:prSet>
      <dgm:spPr/>
    </dgm:pt>
    <dgm:pt modelId="{7DA9E8D6-1999-49C5-BF99-FFD1B3E58801}" type="pres">
      <dgm:prSet presAssocID="{B80004FB-760A-49B5-85CD-7DABDB1CCB51}" presName="hierChild2" presStyleCnt="0"/>
      <dgm:spPr/>
    </dgm:pt>
    <dgm:pt modelId="{AD7D3425-72C3-4F54-B92D-7CE9F6D78941}" type="pres">
      <dgm:prSet presAssocID="{BCF7EC86-C297-4D20-92E9-234BD1A4F67E}" presName="hierRoot1" presStyleCnt="0"/>
      <dgm:spPr/>
    </dgm:pt>
    <dgm:pt modelId="{67FB0301-9A66-404D-97E4-3E8638726546}" type="pres">
      <dgm:prSet presAssocID="{BCF7EC86-C297-4D20-92E9-234BD1A4F67E}" presName="composite" presStyleCnt="0"/>
      <dgm:spPr/>
    </dgm:pt>
    <dgm:pt modelId="{22BB16E2-1331-41FB-8ED1-0D7DC7A72681}" type="pres">
      <dgm:prSet presAssocID="{BCF7EC86-C297-4D20-92E9-234BD1A4F67E}" presName="background" presStyleLbl="node0" presStyleIdx="1" presStyleCnt="2"/>
      <dgm:spPr/>
    </dgm:pt>
    <dgm:pt modelId="{037E4CE7-08DA-4DD7-B202-3A5DB37E0905}" type="pres">
      <dgm:prSet presAssocID="{BCF7EC86-C297-4D20-92E9-234BD1A4F67E}" presName="text" presStyleLbl="fgAcc0" presStyleIdx="1" presStyleCnt="2">
        <dgm:presLayoutVars>
          <dgm:chPref val="3"/>
        </dgm:presLayoutVars>
      </dgm:prSet>
      <dgm:spPr/>
    </dgm:pt>
    <dgm:pt modelId="{06A845A7-DF79-41D8-8395-1CE3768B5E08}" type="pres">
      <dgm:prSet presAssocID="{BCF7EC86-C297-4D20-92E9-234BD1A4F67E}" presName="hierChild2" presStyleCnt="0"/>
      <dgm:spPr/>
    </dgm:pt>
  </dgm:ptLst>
  <dgm:cxnLst>
    <dgm:cxn modelId="{80BEA622-0FED-4FF6-ACC7-46C4D636D4B5}" srcId="{9B48BD73-C1C2-4CCD-AB6C-F5810A856B61}" destId="{BCF7EC86-C297-4D20-92E9-234BD1A4F67E}" srcOrd="1" destOrd="0" parTransId="{8A13060B-A427-4646-A9C6-376B31599843}" sibTransId="{3086C8A3-B0FD-478A-8511-A30942EA637B}"/>
    <dgm:cxn modelId="{D2E3433F-5E2B-4A29-8920-74CCA9D09FC5}" srcId="{9B48BD73-C1C2-4CCD-AB6C-F5810A856B61}" destId="{B80004FB-760A-49B5-85CD-7DABDB1CCB51}" srcOrd="0" destOrd="0" parTransId="{0AB221A4-9F5D-4297-9B37-0DE5A2EAD849}" sibTransId="{527D9274-0470-4BA0-BB5B-2C7F6977F85F}"/>
    <dgm:cxn modelId="{896FCD86-8BC2-4899-BC1B-22890A2C6C53}" type="presOf" srcId="{B80004FB-760A-49B5-85CD-7DABDB1CCB51}" destId="{80B95B15-DDD9-4300-876A-A6C34A293703}" srcOrd="0" destOrd="0" presId="urn:microsoft.com/office/officeart/2005/8/layout/hierarchy1"/>
    <dgm:cxn modelId="{75F3AE93-1DDE-41D5-AC5D-2F676B541B95}" type="presOf" srcId="{9B48BD73-C1C2-4CCD-AB6C-F5810A856B61}" destId="{30CE5D00-7BD6-4E89-9B39-E44E9FCB5624}" srcOrd="0" destOrd="0" presId="urn:microsoft.com/office/officeart/2005/8/layout/hierarchy1"/>
    <dgm:cxn modelId="{23B424A1-7511-47B1-92D6-08E4357F16B0}" type="presOf" srcId="{BCF7EC86-C297-4D20-92E9-234BD1A4F67E}" destId="{037E4CE7-08DA-4DD7-B202-3A5DB37E0905}" srcOrd="0" destOrd="0" presId="urn:microsoft.com/office/officeart/2005/8/layout/hierarchy1"/>
    <dgm:cxn modelId="{FA4FF4AA-A99B-43DA-9F5F-22D53100E9B4}" type="presParOf" srcId="{30CE5D00-7BD6-4E89-9B39-E44E9FCB5624}" destId="{68B4AA11-4BE4-4876-BF7B-D4819D50A257}" srcOrd="0" destOrd="0" presId="urn:microsoft.com/office/officeart/2005/8/layout/hierarchy1"/>
    <dgm:cxn modelId="{0FC0EB7A-B3FD-4325-8DD0-5E8EE379B13E}" type="presParOf" srcId="{68B4AA11-4BE4-4876-BF7B-D4819D50A257}" destId="{670449EA-E5C6-45E1-9D7E-E1C7D958C4B6}" srcOrd="0" destOrd="0" presId="urn:microsoft.com/office/officeart/2005/8/layout/hierarchy1"/>
    <dgm:cxn modelId="{33D5192C-4A4B-4920-9D8B-80CC50BC54DD}" type="presParOf" srcId="{670449EA-E5C6-45E1-9D7E-E1C7D958C4B6}" destId="{7A9E46F8-A151-432D-A97D-89172B70AD08}" srcOrd="0" destOrd="0" presId="urn:microsoft.com/office/officeart/2005/8/layout/hierarchy1"/>
    <dgm:cxn modelId="{727C7DEC-B13A-466A-9DBE-ABA075916EAC}" type="presParOf" srcId="{670449EA-E5C6-45E1-9D7E-E1C7D958C4B6}" destId="{80B95B15-DDD9-4300-876A-A6C34A293703}" srcOrd="1" destOrd="0" presId="urn:microsoft.com/office/officeart/2005/8/layout/hierarchy1"/>
    <dgm:cxn modelId="{FAF84142-2A3D-4CD6-8938-2A427D2CC80F}" type="presParOf" srcId="{68B4AA11-4BE4-4876-BF7B-D4819D50A257}" destId="{7DA9E8D6-1999-49C5-BF99-FFD1B3E58801}" srcOrd="1" destOrd="0" presId="urn:microsoft.com/office/officeart/2005/8/layout/hierarchy1"/>
    <dgm:cxn modelId="{D4C0E10A-8955-4373-AA79-5C027FCA72C5}" type="presParOf" srcId="{30CE5D00-7BD6-4E89-9B39-E44E9FCB5624}" destId="{AD7D3425-72C3-4F54-B92D-7CE9F6D78941}" srcOrd="1" destOrd="0" presId="urn:microsoft.com/office/officeart/2005/8/layout/hierarchy1"/>
    <dgm:cxn modelId="{DAC55285-7563-40E4-BFC5-365926378520}" type="presParOf" srcId="{AD7D3425-72C3-4F54-B92D-7CE9F6D78941}" destId="{67FB0301-9A66-404D-97E4-3E8638726546}" srcOrd="0" destOrd="0" presId="urn:microsoft.com/office/officeart/2005/8/layout/hierarchy1"/>
    <dgm:cxn modelId="{E438C253-801C-40E8-834C-98D68DC3ED6D}" type="presParOf" srcId="{67FB0301-9A66-404D-97E4-3E8638726546}" destId="{22BB16E2-1331-41FB-8ED1-0D7DC7A72681}" srcOrd="0" destOrd="0" presId="urn:microsoft.com/office/officeart/2005/8/layout/hierarchy1"/>
    <dgm:cxn modelId="{6B76E17E-42BF-492D-88FE-7A39E233A72E}" type="presParOf" srcId="{67FB0301-9A66-404D-97E4-3E8638726546}" destId="{037E4CE7-08DA-4DD7-B202-3A5DB37E0905}" srcOrd="1" destOrd="0" presId="urn:microsoft.com/office/officeart/2005/8/layout/hierarchy1"/>
    <dgm:cxn modelId="{8D649837-EAE8-4EF6-BDA4-A739E7661A40}" type="presParOf" srcId="{AD7D3425-72C3-4F54-B92D-7CE9F6D78941}" destId="{06A845A7-DF79-41D8-8395-1CE3768B5E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2)  Card-not-present fraud</a:t>
          </a:r>
        </a:p>
      </dsp:txBody>
      <dsp:txXfrm>
        <a:off x="3323907" y="2165001"/>
        <a:ext cx="3585805" cy="9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E46F8-A151-432D-A97D-89172B70AD08}">
      <dsp:nvSpPr>
        <dsp:cNvPr id="0" name=""/>
        <dsp:cNvSpPr/>
      </dsp:nvSpPr>
      <dsp:spPr>
        <a:xfrm>
          <a:off x="1031"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B95B15-DDD9-4300-876A-A6C34A293703}">
      <dsp:nvSpPr>
        <dsp:cNvPr id="0" name=""/>
        <dsp:cNvSpPr/>
      </dsp:nvSpPr>
      <dsp:spPr>
        <a:xfrm>
          <a:off x="40337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Examining transaction networks and relationships to identify</a:t>
          </a:r>
        </a:p>
      </dsp:txBody>
      <dsp:txXfrm>
        <a:off x="470723" y="576187"/>
        <a:ext cx="3486407" cy="2164705"/>
      </dsp:txXfrm>
    </dsp:sp>
    <dsp:sp modelId="{22BB16E2-1331-41FB-8ED1-0D7DC7A72681}">
      <dsp:nvSpPr>
        <dsp:cNvPr id="0" name=""/>
        <dsp:cNvSpPr/>
      </dsp:nvSpPr>
      <dsp:spPr>
        <a:xfrm>
          <a:off x="4426822"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E4CE7-08DA-4DD7-B202-3A5DB37E0905}">
      <dsp:nvSpPr>
        <dsp:cNvPr id="0" name=""/>
        <dsp:cNvSpPr/>
      </dsp:nvSpPr>
      <dsp:spPr>
        <a:xfrm>
          <a:off x="482916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patterns of fraud, especially in cases of organized fraud rings.</a:t>
          </a:r>
        </a:p>
      </dsp:txBody>
      <dsp:txXfrm>
        <a:off x="4896513" y="576187"/>
        <a:ext cx="3486407" cy="21647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signthinkingformuseums.net/2016/05/03/managing-up-design-think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arding_(fraud)"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www.pngall.com/credit-card-p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55662" y="399841"/>
            <a:ext cx="3678366" cy="2730919"/>
          </a:xfrm>
        </p:spPr>
        <p:txBody>
          <a:bodyPr>
            <a:normAutofit/>
          </a:bodyPr>
          <a:lstStyle/>
          <a:p>
            <a:pPr algn="l"/>
            <a:r>
              <a:rPr lang="en-US" sz="5400">
                <a:solidFill>
                  <a:schemeClr val="bg1"/>
                </a:solidFill>
                <a:latin typeface="Times New Roman"/>
                <a:cs typeface="Times New Roman"/>
              </a:rPr>
              <a:t>APPLIED </a:t>
            </a:r>
            <a:br>
              <a:rPr lang="en-US" sz="5400">
                <a:solidFill>
                  <a:schemeClr val="bg1"/>
                </a:solidFill>
                <a:latin typeface="Times New Roman"/>
              </a:rPr>
            </a:br>
            <a:r>
              <a:rPr lang="en-US" sz="5400">
                <a:solidFill>
                  <a:schemeClr val="bg1"/>
                </a:solidFill>
                <a:latin typeface="Times New Roman"/>
                <a:cs typeface="Times New Roman"/>
              </a:rPr>
              <a:t>DATA </a:t>
            </a:r>
            <a:br>
              <a:rPr lang="en-US" sz="5400">
                <a:solidFill>
                  <a:schemeClr val="bg1"/>
                </a:solidFill>
                <a:latin typeface="Times New Roman"/>
              </a:rPr>
            </a:br>
            <a:r>
              <a:rPr lang="en-US" sz="5400">
                <a:solidFill>
                  <a:schemeClr val="bg1"/>
                </a:solidFill>
                <a:latin typeface="Times New Roman"/>
                <a:cs typeface="Times New Roman"/>
              </a:rPr>
              <a:t>SCIENCE</a:t>
            </a:r>
          </a:p>
        </p:txBody>
      </p:sp>
      <p:sp>
        <p:nvSpPr>
          <p:cNvPr id="3" name="Subtitle 2"/>
          <p:cNvSpPr>
            <a:spLocks noGrp="1"/>
          </p:cNvSpPr>
          <p:nvPr>
            <p:ph type="subTitle" idx="1"/>
          </p:nvPr>
        </p:nvSpPr>
        <p:spPr>
          <a:xfrm>
            <a:off x="798997" y="5169916"/>
            <a:ext cx="3592103" cy="918333"/>
          </a:xfrm>
        </p:spPr>
        <p:txBody>
          <a:bodyPr>
            <a:normAutofit/>
          </a:bodyPr>
          <a:lstStyle/>
          <a:p>
            <a:pPr algn="l">
              <a:lnSpc>
                <a:spcPct val="90000"/>
              </a:lnSpc>
            </a:pPr>
            <a:r>
              <a:rPr lang="en-US" dirty="0">
                <a:solidFill>
                  <a:schemeClr val="bg1"/>
                </a:solidFill>
                <a:latin typeface="Calibri"/>
                <a:ea typeface="Calibri"/>
                <a:cs typeface="Times New Roman"/>
              </a:rPr>
              <a:t>Gokul S</a:t>
            </a:r>
          </a:p>
          <a:p>
            <a:pPr algn="l">
              <a:lnSpc>
                <a:spcPct val="90000"/>
              </a:lnSpc>
            </a:pPr>
            <a:r>
              <a:rPr lang="en-US" dirty="0">
                <a:solidFill>
                  <a:schemeClr val="bg1"/>
                </a:solidFill>
                <a:latin typeface="Calibri"/>
                <a:cs typeface="Times New Roman"/>
              </a:rPr>
              <a:t>VVCET</a:t>
            </a:r>
            <a:endParaRPr lang="en-US" dirty="0">
              <a:solidFill>
                <a:schemeClr val="bg1"/>
              </a:solidFill>
            </a:endParaRPr>
          </a:p>
          <a:p>
            <a:pPr algn="l">
              <a:lnSpc>
                <a:spcPct val="90000"/>
              </a:lnSpc>
            </a:pPr>
            <a:endParaRPr lang="en-US">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42920"/>
            <a:ext cx="12191980" cy="6857990"/>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688069" y="1077316"/>
            <a:ext cx="11321155" cy="1492859"/>
          </a:xfrm>
        </p:spPr>
        <p:txBody>
          <a:bodyPr>
            <a:normAutofit fontScale="90000"/>
          </a:bodyPr>
          <a:lstStyle/>
          <a:p>
            <a:pPr algn="l"/>
            <a:r>
              <a:rPr lang="en-US" sz="3600" b="1">
                <a:ea typeface="+mj-lt"/>
                <a:cs typeface="+mj-lt"/>
              </a:rPr>
              <a:t>Importing the data set(read data </a:t>
            </a:r>
            <a:r>
              <a:rPr lang="en-US" sz="3600" b="1" err="1">
                <a:ea typeface="+mj-lt"/>
                <a:cs typeface="+mj-lt"/>
              </a:rPr>
              <a:t>set;create</a:t>
            </a:r>
            <a:r>
              <a:rPr lang="en-US" sz="3600" b="1">
                <a:ea typeface="+mj-lt"/>
                <a:cs typeface="+mj-lt"/>
              </a:rPr>
              <a:t> matrix)</a:t>
            </a:r>
            <a:endParaRPr lang="en-US" sz="3600" b="1"/>
          </a:p>
          <a:p>
            <a:pPr algn="r"/>
            <a:br>
              <a:rPr lang="en-US"/>
            </a:br>
            <a:endParaRPr lang="en-US" sz="3600" b="1"/>
          </a:p>
          <a:p>
            <a:pPr algn="r"/>
            <a:endParaRPr lang="en-US" sz="3600" b="1"/>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515262" y="3236338"/>
            <a:ext cx="11056022" cy="1197952"/>
          </a:xfrm>
        </p:spPr>
        <p:txBody>
          <a:bodyPr>
            <a:noAutofit/>
          </a:bodyPr>
          <a:lstStyle/>
          <a:p>
            <a:pPr>
              <a:buNone/>
            </a:pPr>
            <a:r>
              <a:rPr lang="en-US" sz="3200">
                <a:solidFill>
                  <a:srgbClr val="D1D5DB"/>
                </a:solidFill>
                <a:ea typeface="+mn-lt"/>
                <a:cs typeface="+mn-lt"/>
              </a:rPr>
              <a:t>For credit card fraud detection, you typically have a dataset in a CSV format. You can import the dataset and create a matrix in Python using the </a:t>
            </a:r>
            <a:r>
              <a:rPr lang="en-US" sz="3200" b="1">
                <a:solidFill>
                  <a:srgbClr val="D1D5DB"/>
                </a:solidFill>
                <a:latin typeface="Consolas"/>
              </a:rPr>
              <a:t>pandas</a:t>
            </a:r>
            <a:r>
              <a:rPr lang="en-US" sz="3200">
                <a:solidFill>
                  <a:srgbClr val="D1D5DB"/>
                </a:solidFill>
                <a:ea typeface="+mn-lt"/>
                <a:cs typeface="+mn-lt"/>
              </a:rPr>
              <a:t> library to read the data and </a:t>
            </a:r>
            <a:r>
              <a:rPr lang="en-US" sz="3200" b="1" err="1">
                <a:solidFill>
                  <a:srgbClr val="D1D5DB"/>
                </a:solidFill>
                <a:latin typeface="Consolas"/>
              </a:rPr>
              <a:t>numpy</a:t>
            </a:r>
            <a:r>
              <a:rPr lang="en-US" sz="3200">
                <a:solidFill>
                  <a:srgbClr val="D1D5DB"/>
                </a:solidFill>
                <a:ea typeface="+mn-lt"/>
                <a:cs typeface="+mn-lt"/>
              </a:rPr>
              <a:t> to create a matrix. Here's a simple example:</a:t>
            </a:r>
            <a:endParaRPr lang="en-US" sz="3200">
              <a:ea typeface="+mn-lt"/>
              <a:cs typeface="+mn-lt"/>
            </a:endParaRPr>
          </a:p>
          <a:p>
            <a:pPr>
              <a:buNone/>
            </a:pPr>
            <a:br>
              <a:rPr lang="en-US"/>
            </a:br>
            <a:endParaRPr lang="en-US" sz="3200"/>
          </a:p>
          <a:p>
            <a:pPr marL="0" indent="0">
              <a:buNone/>
            </a:pPr>
            <a:endParaRPr lang="en-US" sz="3200">
              <a:solidFill>
                <a:srgbClr val="D1D5DB"/>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961B68-87F9-DC7F-90B4-D633F02F4FF8}"/>
              </a:ext>
            </a:extLst>
          </p:cNvPr>
          <p:cNvSpPr>
            <a:spLocks noGrp="1"/>
          </p:cNvSpPr>
          <p:nvPr>
            <p:ph type="subTitle" idx="1"/>
          </p:nvPr>
        </p:nvSpPr>
        <p:spPr>
          <a:xfrm>
            <a:off x="5140862" y="1394695"/>
            <a:ext cx="4997537" cy="3883944"/>
          </a:xfrm>
        </p:spPr>
        <p:txBody>
          <a:bodyPr vert="horz" lIns="91440" tIns="45720" rIns="91440" bIns="45720" rtlCol="0" anchor="ctr">
            <a:noAutofit/>
          </a:bodyPr>
          <a:lstStyle/>
          <a:p>
            <a:pPr algn="l">
              <a:lnSpc>
                <a:spcPct val="90000"/>
              </a:lnSpc>
            </a:pPr>
            <a:endParaRPr lang="en-US" sz="2000">
              <a:latin typeface="Corbel"/>
              <a:ea typeface="+mn-lt"/>
              <a:cs typeface="Times New Roman"/>
            </a:endParaRPr>
          </a:p>
          <a:p>
            <a:pPr algn="l">
              <a:lnSpc>
                <a:spcPct val="90000"/>
              </a:lnSpc>
            </a:pPr>
            <a:endParaRPr lang="en-US" sz="2000">
              <a:latin typeface="Times New Roman"/>
              <a:cs typeface="Times New Roman"/>
            </a:endParaRPr>
          </a:p>
        </p:txBody>
      </p:sp>
      <p:cxnSp>
        <p:nvCxnSpPr>
          <p:cNvPr id="20" name="Straight Connector 19">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program</a:t>
            </a:r>
          </a:p>
        </p:txBody>
      </p:sp>
      <p:sp>
        <p:nvSpPr>
          <p:cNvPr id="4" name="TextBox 3">
            <a:extLst>
              <a:ext uri="{FF2B5EF4-FFF2-40B4-BE49-F238E27FC236}">
                <a16:creationId xmlns:a16="http://schemas.microsoft.com/office/drawing/2014/main" id="{2A8BAA69-F6B5-7893-C7FB-C78B0A4FCA5D}"/>
              </a:ext>
            </a:extLst>
          </p:cNvPr>
          <p:cNvSpPr txBox="1"/>
          <p:nvPr/>
        </p:nvSpPr>
        <p:spPr>
          <a:xfrm>
            <a:off x="5065695" y="1482823"/>
            <a:ext cx="526670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import pandas as pd</a:t>
            </a:r>
            <a:endParaRPr lang="en-US">
              <a:ea typeface="+mn-lt"/>
              <a:cs typeface="+mn-lt"/>
            </a:endParaRPr>
          </a:p>
          <a:p>
            <a:r>
              <a:rPr lang="en-US" sz="3200">
                <a:ea typeface="+mn-lt"/>
                <a:cs typeface="+mn-lt"/>
              </a:rPr>
              <a:t>import </a:t>
            </a:r>
            <a:r>
              <a:rPr lang="en-US" sz="3200" err="1">
                <a:ea typeface="+mn-lt"/>
                <a:cs typeface="+mn-lt"/>
              </a:rPr>
              <a:t>numpy</a:t>
            </a:r>
            <a:r>
              <a:rPr lang="en-US" sz="3200">
                <a:ea typeface="+mn-lt"/>
                <a:cs typeface="+mn-lt"/>
              </a:rPr>
              <a:t> as np</a:t>
            </a:r>
            <a:endParaRPr lang="en-US">
              <a:ea typeface="+mn-lt"/>
              <a:cs typeface="+mn-lt"/>
            </a:endParaRPr>
          </a:p>
          <a:p>
            <a:r>
              <a:rPr lang="en-US" sz="3200" err="1">
                <a:ea typeface="+mn-lt"/>
                <a:cs typeface="+mn-lt"/>
              </a:rPr>
              <a:t>file_path</a:t>
            </a:r>
            <a:r>
              <a:rPr lang="en-US" sz="3200">
                <a:ea typeface="+mn-lt"/>
                <a:cs typeface="+mn-lt"/>
              </a:rPr>
              <a:t> = 'credit_card_data.csv'</a:t>
            </a:r>
            <a:endParaRPr lang="en-US">
              <a:ea typeface="+mn-lt"/>
              <a:cs typeface="+mn-lt"/>
            </a:endParaRPr>
          </a:p>
          <a:p>
            <a:r>
              <a:rPr lang="en-US" sz="3200">
                <a:ea typeface="+mn-lt"/>
                <a:cs typeface="+mn-lt"/>
              </a:rPr>
              <a:t>data = </a:t>
            </a:r>
            <a:r>
              <a:rPr lang="en-US" sz="3200" err="1">
                <a:ea typeface="+mn-lt"/>
                <a:cs typeface="+mn-lt"/>
              </a:rPr>
              <a:t>pd.read_csv</a:t>
            </a:r>
            <a:r>
              <a:rPr lang="en-US" sz="3200">
                <a:ea typeface="+mn-lt"/>
                <a:cs typeface="+mn-lt"/>
              </a:rPr>
              <a:t>(</a:t>
            </a:r>
            <a:r>
              <a:rPr lang="en-US" sz="3200" err="1">
                <a:ea typeface="+mn-lt"/>
                <a:cs typeface="+mn-lt"/>
              </a:rPr>
              <a:t>file_path</a:t>
            </a:r>
            <a:r>
              <a:rPr lang="en-US" sz="3200">
                <a:ea typeface="+mn-lt"/>
                <a:cs typeface="+mn-lt"/>
              </a:rPr>
              <a:t>)</a:t>
            </a:r>
            <a:endParaRPr lang="en-US">
              <a:ea typeface="+mn-lt"/>
              <a:cs typeface="+mn-lt"/>
            </a:endParaRPr>
          </a:p>
          <a:p>
            <a:r>
              <a:rPr lang="en-US" sz="3200">
                <a:ea typeface="+mn-lt"/>
                <a:cs typeface="+mn-lt"/>
              </a:rPr>
              <a:t>X = </a:t>
            </a:r>
            <a:r>
              <a:rPr lang="en-US" sz="3200" err="1">
                <a:ea typeface="+mn-lt"/>
                <a:cs typeface="+mn-lt"/>
              </a:rPr>
              <a:t>data.drop</a:t>
            </a:r>
            <a:r>
              <a:rPr lang="en-US" sz="3200">
                <a:ea typeface="+mn-lt"/>
                <a:cs typeface="+mn-lt"/>
              </a:rPr>
              <a:t>('Class', axis=1)</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273966" y="167797"/>
            <a:ext cx="11495598" cy="895884"/>
          </a:xfrm>
        </p:spPr>
        <p:txBody>
          <a:bodyPr>
            <a:normAutofit/>
          </a:bodyPr>
          <a:lstStyle/>
          <a:p>
            <a:pPr algn="l">
              <a:lnSpc>
                <a:spcPct val="90000"/>
              </a:lnSpc>
            </a:pPr>
            <a:r>
              <a:rPr lang="en-US" sz="4000" b="1">
                <a:solidFill>
                  <a:srgbClr val="ECECF1"/>
                </a:solidFill>
                <a:ea typeface="+mj-lt"/>
                <a:cs typeface="+mj-lt"/>
              </a:rPr>
              <a:t>Encoding categorical data .(one - hot encoding)</a:t>
            </a:r>
            <a:endParaRPr lang="en-US" sz="4000" b="1"/>
          </a:p>
        </p:txBody>
      </p:sp>
      <p:pic>
        <p:nvPicPr>
          <p:cNvPr id="6" name="Picture 5" descr="Encoding Categorical Variables: One-hot vs Dummy Encoding | by Rukshan  Pramoditha | Towards Data Science">
            <a:extLst>
              <a:ext uri="{FF2B5EF4-FFF2-40B4-BE49-F238E27FC236}">
                <a16:creationId xmlns:a16="http://schemas.microsoft.com/office/drawing/2014/main" id="{08F72949-8D70-E92F-58C7-4ECA52A2A78F}"/>
              </a:ext>
            </a:extLst>
          </p:cNvPr>
          <p:cNvPicPr>
            <a:picLocks noChangeAspect="1"/>
          </p:cNvPicPr>
          <p:nvPr/>
        </p:nvPicPr>
        <p:blipFill>
          <a:blip r:embed="rId6"/>
          <a:stretch>
            <a:fillRect/>
          </a:stretch>
        </p:blipFill>
        <p:spPr>
          <a:xfrm>
            <a:off x="7257245" y="1848983"/>
            <a:ext cx="4535508" cy="2269243"/>
          </a:xfrm>
          <a:prstGeom prst="rect">
            <a:avLst/>
          </a:prstGeom>
        </p:spPr>
      </p:pic>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449601" y="1417600"/>
            <a:ext cx="6175994" cy="3446018"/>
          </a:xfrm>
        </p:spPr>
        <p:txBody>
          <a:bodyPr vert="horz" lIns="91440" tIns="45720" rIns="91440" bIns="45720" rtlCol="0" anchor="t">
            <a:noAutofit/>
          </a:bodyPr>
          <a:lstStyle/>
          <a:p>
            <a:pPr algn="l">
              <a:lnSpc>
                <a:spcPct val="90000"/>
              </a:lnSpc>
            </a:pPr>
            <a:r>
              <a:rPr lang="en-US" sz="2800">
                <a:solidFill>
                  <a:srgbClr val="D1D5DB"/>
                </a:solidFill>
                <a:ea typeface="+mn-lt"/>
                <a:cs typeface="+mn-lt"/>
              </a:rPr>
              <a:t>To perform one-hot encoding for categorical data in a credit card fraud detection dataset, you can use the </a:t>
            </a:r>
            <a:r>
              <a:rPr lang="en-US" sz="2800" b="1">
                <a:solidFill>
                  <a:srgbClr val="D1D5DB"/>
                </a:solidFill>
                <a:latin typeface="Consolas"/>
                <a:ea typeface="+mn-lt"/>
                <a:cs typeface="+mn-lt"/>
              </a:rPr>
              <a:t>pandas</a:t>
            </a:r>
            <a:r>
              <a:rPr lang="en-US" sz="2800">
                <a:solidFill>
                  <a:srgbClr val="D1D5DB"/>
                </a:solidFill>
                <a:ea typeface="+mn-lt"/>
                <a:cs typeface="+mn-lt"/>
              </a:rPr>
              <a:t> </a:t>
            </a:r>
            <a:endParaRPr lang="en-US" sz="2800">
              <a:solidFill>
                <a:srgbClr val="000000"/>
              </a:solidFill>
              <a:ea typeface="+mn-lt"/>
              <a:cs typeface="+mn-lt"/>
            </a:endParaRPr>
          </a:p>
          <a:p>
            <a:pPr algn="l">
              <a:lnSpc>
                <a:spcPct val="90000"/>
              </a:lnSpc>
            </a:pPr>
            <a:r>
              <a:rPr lang="en-US" sz="2800">
                <a:solidFill>
                  <a:srgbClr val="D1D5DB"/>
                </a:solidFill>
                <a:ea typeface="+mn-lt"/>
                <a:cs typeface="+mn-lt"/>
              </a:rPr>
              <a:t>library. In this example, let's assume you have a column named 'Category' that contains categorical data, and you want to one-hot encode it:</a:t>
            </a:r>
            <a:endParaRPr lang="en-US" sz="2800">
              <a:ea typeface="+mn-lt"/>
              <a:cs typeface="+mn-lt"/>
            </a:endParaRP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r>
              <a:rPr lang="en-US" sz="3000">
                <a:ea typeface="+mj-lt"/>
                <a:cs typeface="+mj-lt"/>
              </a:rPr>
              <a:t>pip install scikit-learn</a:t>
            </a:r>
            <a:br>
              <a:rPr lang="en-US" sz="3000">
                <a:ea typeface="+mj-lt"/>
                <a:cs typeface="+mj-lt"/>
              </a:rPr>
            </a:br>
            <a:r>
              <a:rPr lang="en-US" sz="2800">
                <a:solidFill>
                  <a:srgbClr val="2E95D3"/>
                </a:solidFill>
                <a:ea typeface="+mj-lt"/>
                <a:cs typeface="+mj-lt"/>
              </a:rPr>
              <a:t>import</a:t>
            </a:r>
            <a:r>
              <a:rPr lang="en-US" sz="2800">
                <a:ea typeface="+mj-lt"/>
                <a:cs typeface="+mj-lt"/>
              </a:rPr>
              <a:t> pandas </a:t>
            </a:r>
            <a:r>
              <a:rPr lang="en-US" sz="2800">
                <a:solidFill>
                  <a:srgbClr val="2E95D3"/>
                </a:solidFill>
                <a:ea typeface="+mj-lt"/>
                <a:cs typeface="+mj-lt"/>
              </a:rPr>
              <a:t>as</a:t>
            </a:r>
            <a:r>
              <a:rPr lang="en-US" sz="2800">
                <a:ea typeface="+mj-lt"/>
                <a:cs typeface="+mj-lt"/>
              </a:rPr>
              <a:t> pd </a:t>
            </a:r>
            <a:br>
              <a:rPr lang="en-US" sz="2800">
                <a:ea typeface="+mj-lt"/>
                <a:cs typeface="+mj-lt"/>
              </a:rPr>
            </a:br>
            <a:r>
              <a:rPr lang="en-US" sz="2800" err="1">
                <a:ea typeface="+mj-lt"/>
                <a:cs typeface="+mj-lt"/>
              </a:rPr>
              <a:t>file_path</a:t>
            </a:r>
            <a:r>
              <a:rPr lang="en-US" sz="2800">
                <a:ea typeface="+mj-lt"/>
                <a:cs typeface="+mj-lt"/>
              </a:rPr>
              <a:t> = </a:t>
            </a:r>
            <a:r>
              <a:rPr lang="en-US" sz="2800">
                <a:solidFill>
                  <a:srgbClr val="00A67D"/>
                </a:solidFill>
                <a:ea typeface="+mj-lt"/>
                <a:cs typeface="+mj-lt"/>
              </a:rPr>
              <a:t>'credit_card_data.csv'</a:t>
            </a:r>
            <a:r>
              <a:rPr lang="en-US" sz="2800">
                <a:ea typeface="+mj-lt"/>
                <a:cs typeface="+mj-lt"/>
              </a:rPr>
              <a:t> </a:t>
            </a:r>
            <a:br>
              <a:rPr lang="en-US" sz="2800">
                <a:ea typeface="+mj-lt"/>
                <a:cs typeface="+mj-lt"/>
              </a:rPr>
            </a:br>
            <a:r>
              <a:rPr lang="en-US" sz="2800">
                <a:ea typeface="+mj-lt"/>
                <a:cs typeface="+mj-lt"/>
              </a:rPr>
              <a:t>data = </a:t>
            </a:r>
            <a:r>
              <a:rPr lang="en-US" sz="2800" err="1">
                <a:ea typeface="+mj-lt"/>
                <a:cs typeface="+mj-lt"/>
              </a:rPr>
              <a:t>pd.read_csv</a:t>
            </a:r>
            <a:r>
              <a:rPr lang="en-US" sz="2800">
                <a:ea typeface="+mj-lt"/>
                <a:cs typeface="+mj-lt"/>
              </a:rPr>
              <a:t>(</a:t>
            </a:r>
            <a:r>
              <a:rPr lang="en-US" sz="2800" err="1">
                <a:ea typeface="+mj-lt"/>
                <a:cs typeface="+mj-lt"/>
              </a:rPr>
              <a:t>file_path</a:t>
            </a:r>
            <a:r>
              <a:rPr lang="en-US" sz="2800">
                <a:ea typeface="+mj-lt"/>
                <a:cs typeface="+mj-lt"/>
              </a:rPr>
              <a:t>)</a:t>
            </a:r>
            <a:br>
              <a:rPr lang="en-US" sz="2800">
                <a:ea typeface="+mj-lt"/>
                <a:cs typeface="+mj-lt"/>
              </a:rPr>
            </a:br>
            <a:r>
              <a:rPr lang="en-US" sz="2800">
                <a:ea typeface="+mj-lt"/>
                <a:cs typeface="+mj-lt"/>
              </a:rPr>
              <a:t>data = </a:t>
            </a:r>
            <a:r>
              <a:rPr lang="en-US" sz="2800" err="1">
                <a:ea typeface="+mj-lt"/>
                <a:cs typeface="+mj-lt"/>
              </a:rPr>
              <a:t>pd.get_dummies</a:t>
            </a:r>
            <a:r>
              <a:rPr lang="en-US" sz="2800">
                <a:ea typeface="+mj-lt"/>
                <a:cs typeface="+mj-lt"/>
              </a:rPr>
              <a:t>(data, columns=[</a:t>
            </a:r>
            <a:r>
              <a:rPr lang="en-US" sz="2800">
                <a:solidFill>
                  <a:srgbClr val="00A67D"/>
                </a:solidFill>
                <a:ea typeface="+mj-lt"/>
                <a:cs typeface="+mj-lt"/>
              </a:rPr>
              <a:t>'Category'</a:t>
            </a:r>
            <a:r>
              <a:rPr lang="en-US" sz="2800">
                <a:ea typeface="+mj-lt"/>
                <a:cs typeface="+mj-lt"/>
              </a:rPr>
              <a:t>])</a:t>
            </a:r>
            <a:r>
              <a:rPr lang="en-US" sz="1100">
                <a:ea typeface="+mj-lt"/>
                <a:cs typeface="+mj-lt"/>
              </a:rPr>
              <a:t> </a:t>
            </a:r>
            <a:br>
              <a:rPr lang="en-US" sz="1100">
                <a:ea typeface="+mj-lt"/>
                <a:cs typeface="+mj-lt"/>
              </a:rPr>
            </a:br>
            <a:endParaRPr lang="en-US" sz="1100">
              <a:ea typeface="+mj-lt"/>
              <a:cs typeface="+mj-lt"/>
            </a:endParaRPr>
          </a:p>
          <a:p>
            <a:pPr algn="l"/>
            <a:endParaRPr lang="en-US"/>
          </a:p>
        </p:txBody>
      </p:sp>
      <p:cxnSp>
        <p:nvCxnSpPr>
          <p:cNvPr id="54" name="Straight Connector 53">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25000"/>
          </a:blip>
          <a:srcRect l="-3188" t="4321" r="3070" b="-2469"/>
          <a:stretch/>
        </p:blipFill>
        <p:spPr>
          <a:xfrm>
            <a:off x="154525" y="-2016"/>
            <a:ext cx="12195659" cy="6451289"/>
          </a:xfrm>
          <a:prstGeom prst="rect">
            <a:avLst/>
          </a:prstGeom>
        </p:spPr>
      </p:pic>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296780" y="550242"/>
            <a:ext cx="11166660" cy="743571"/>
          </a:xfrm>
        </p:spPr>
        <p:txBody>
          <a:bodyPr vert="horz" lIns="91440" tIns="45720" rIns="91440" bIns="45720" rtlCol="0" anchor="b">
            <a:normAutofit/>
          </a:bodyPr>
          <a:lstStyle/>
          <a:p>
            <a:pPr algn="l"/>
            <a:r>
              <a:rPr lang="en-US" sz="4000" b="1">
                <a:solidFill>
                  <a:srgbClr val="ECECF1"/>
                </a:solidFill>
                <a:ea typeface="+mj-lt"/>
                <a:cs typeface="+mj-lt"/>
              </a:rPr>
              <a:t>Splitting the data set into test set and training set</a:t>
            </a:r>
            <a:endParaRPr lang="en-US" sz="4000" b="1"/>
          </a:p>
        </p:txBody>
      </p:sp>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1221602" y="1712679"/>
            <a:ext cx="4703198" cy="3296729"/>
          </a:xfrm>
        </p:spPr>
        <p:txBody>
          <a:bodyPr vert="horz" lIns="91440" tIns="45720" rIns="91440" bIns="45720" rtlCol="0" anchor="t">
            <a:normAutofit lnSpcReduction="10000"/>
          </a:bodyPr>
          <a:lstStyle/>
          <a:p>
            <a:pPr algn="l"/>
            <a:r>
              <a:rPr lang="en-US" sz="3200">
                <a:solidFill>
                  <a:srgbClr val="D1D5DB"/>
                </a:solidFill>
                <a:ea typeface="+mn-lt"/>
                <a:cs typeface="+mn-lt"/>
              </a:rPr>
              <a:t>You can split your dataset into training and testing sets for credit card fraud detection using the </a:t>
            </a:r>
            <a:r>
              <a:rPr lang="en-US" sz="3200" b="1" err="1">
                <a:solidFill>
                  <a:srgbClr val="D1D5DB"/>
                </a:solidFill>
                <a:latin typeface="Consolas"/>
                <a:ea typeface="+mn-lt"/>
                <a:cs typeface="+mn-lt"/>
              </a:rPr>
              <a:t>train_test_split</a:t>
            </a:r>
            <a:r>
              <a:rPr lang="en-US" sz="3200">
                <a:solidFill>
                  <a:srgbClr val="D1D5DB"/>
                </a:solidFill>
                <a:ea typeface="+mn-lt"/>
                <a:cs typeface="+mn-lt"/>
              </a:rPr>
              <a:t> function from the </a:t>
            </a:r>
            <a:r>
              <a:rPr lang="en-US" sz="3200" b="1">
                <a:solidFill>
                  <a:srgbClr val="D1D5DB"/>
                </a:solidFill>
                <a:latin typeface="Consolas"/>
                <a:ea typeface="+mn-lt"/>
                <a:cs typeface="+mn-lt"/>
              </a:rPr>
              <a:t>scikit-learn</a:t>
            </a:r>
            <a:r>
              <a:rPr lang="en-US" sz="3200">
                <a:solidFill>
                  <a:srgbClr val="D1D5DB"/>
                </a:solidFill>
                <a:ea typeface="+mn-lt"/>
                <a:cs typeface="+mn-lt"/>
              </a:rPr>
              <a:t> library. </a:t>
            </a:r>
            <a:endParaRPr lang="en-US" sz="3200"/>
          </a:p>
        </p:txBody>
      </p:sp>
      <p:pic>
        <p:nvPicPr>
          <p:cNvPr id="6" name="Picture 5" descr="Train Test Validation Split: How To &amp; Best Practices [2023]">
            <a:extLst>
              <a:ext uri="{FF2B5EF4-FFF2-40B4-BE49-F238E27FC236}">
                <a16:creationId xmlns:a16="http://schemas.microsoft.com/office/drawing/2014/main" id="{13AE4A3F-0926-BB6A-50BD-717793D7E5F7}"/>
              </a:ext>
            </a:extLst>
          </p:cNvPr>
          <p:cNvPicPr>
            <a:picLocks noChangeAspect="1"/>
          </p:cNvPicPr>
          <p:nvPr/>
        </p:nvPicPr>
        <p:blipFill>
          <a:blip r:embed="rId3"/>
          <a:stretch>
            <a:fillRect/>
          </a:stretch>
        </p:blipFill>
        <p:spPr>
          <a:xfrm>
            <a:off x="5926428" y="1805026"/>
            <a:ext cx="4675029" cy="3344538"/>
          </a:xfrm>
          <a:prstGeom prst="rect">
            <a:avLst/>
          </a:prstGeom>
        </p:spPr>
      </p:pic>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96997" y="1469692"/>
            <a:ext cx="5951013" cy="4785889"/>
          </a:xfrm>
        </p:spPr>
        <p:txBody>
          <a:bodyPr vert="horz" lIns="91440" tIns="45720" rIns="91440" bIns="45720" rtlCol="0" anchor="ctr">
            <a:noAutofit/>
          </a:bodyPr>
          <a:lstStyle/>
          <a:p>
            <a:pPr marL="0" indent="0">
              <a:buNone/>
            </a:pPr>
            <a:r>
              <a:rPr lang="en-US">
                <a:solidFill>
                  <a:srgbClr val="2E95D3"/>
                </a:solidFill>
                <a:ea typeface="+mn-lt"/>
                <a:cs typeface="+mn-lt"/>
              </a:rPr>
              <a:t>import</a:t>
            </a:r>
            <a:r>
              <a:rPr lang="en-US">
                <a:ea typeface="+mn-lt"/>
                <a:cs typeface="+mn-lt"/>
              </a:rPr>
              <a:t> pandas </a:t>
            </a:r>
            <a:r>
              <a:rPr lang="en-US">
                <a:solidFill>
                  <a:srgbClr val="2E95D3"/>
                </a:solidFill>
                <a:ea typeface="+mn-lt"/>
                <a:cs typeface="+mn-lt"/>
              </a:rPr>
              <a:t>as</a:t>
            </a:r>
            <a:r>
              <a:rPr lang="en-US">
                <a:ea typeface="+mn-lt"/>
                <a:cs typeface="+mn-lt"/>
              </a:rPr>
              <a:t> pd </a:t>
            </a:r>
            <a:r>
              <a:rPr lang="en-US">
                <a:solidFill>
                  <a:srgbClr val="2E95D3"/>
                </a:solidFill>
                <a:ea typeface="+mn-lt"/>
                <a:cs typeface="+mn-lt"/>
              </a:rPr>
              <a:t>from</a:t>
            </a:r>
            <a:r>
              <a:rPr lang="en-US">
                <a:ea typeface="+mn-lt"/>
                <a:cs typeface="+mn-lt"/>
              </a:rPr>
              <a:t> </a:t>
            </a:r>
            <a:r>
              <a:rPr lang="en-US" err="1">
                <a:ea typeface="+mn-lt"/>
                <a:cs typeface="+mn-lt"/>
              </a:rPr>
              <a:t>sklearn.model_selection</a:t>
            </a:r>
            <a:endParaRPr lang="en-US">
              <a:ea typeface="+mn-lt"/>
              <a:cs typeface="+mn-lt"/>
            </a:endParaRPr>
          </a:p>
          <a:p>
            <a:pPr marL="0" indent="0">
              <a:buNone/>
            </a:pPr>
            <a:r>
              <a:rPr lang="en-US">
                <a:ea typeface="+mn-lt"/>
                <a:cs typeface="+mn-lt"/>
              </a:rPr>
              <a:t> </a:t>
            </a:r>
            <a:r>
              <a:rPr lang="en-US">
                <a:solidFill>
                  <a:srgbClr val="2E95D3"/>
                </a:solidFill>
                <a:ea typeface="+mn-lt"/>
                <a:cs typeface="+mn-lt"/>
              </a:rPr>
              <a:t>import</a:t>
            </a:r>
            <a:r>
              <a:rPr lang="en-US">
                <a:ea typeface="+mn-lt"/>
                <a:cs typeface="+mn-lt"/>
              </a:rPr>
              <a:t> </a:t>
            </a:r>
            <a:r>
              <a:rPr lang="en-US" err="1">
                <a:ea typeface="+mn-lt"/>
                <a:cs typeface="+mn-lt"/>
              </a:rPr>
              <a:t>train_test_split</a:t>
            </a:r>
            <a:endParaRPr lang="en-US">
              <a:ea typeface="+mn-lt"/>
              <a:cs typeface="+mn-lt"/>
            </a:endParaRPr>
          </a:p>
          <a:p>
            <a:pPr marL="0" indent="0">
              <a:buNone/>
            </a:pPr>
            <a:r>
              <a:rPr lang="en-US" err="1">
                <a:ea typeface="+mn-lt"/>
                <a:cs typeface="+mn-lt"/>
              </a:rPr>
              <a:t>file_path</a:t>
            </a:r>
            <a:r>
              <a:rPr lang="en-US">
                <a:ea typeface="+mn-lt"/>
                <a:cs typeface="+mn-lt"/>
              </a:rPr>
              <a:t> = </a:t>
            </a:r>
            <a:r>
              <a:rPr lang="en-US">
                <a:solidFill>
                  <a:srgbClr val="00A67D"/>
                </a:solidFill>
                <a:ea typeface="+mn-lt"/>
                <a:cs typeface="+mn-lt"/>
              </a:rPr>
              <a:t>'credit_card_data.csv'</a:t>
            </a:r>
            <a:endParaRPr lang="en-US">
              <a:ea typeface="+mn-lt"/>
              <a:cs typeface="+mn-lt"/>
            </a:endParaRPr>
          </a:p>
          <a:p>
            <a:pPr marL="0" indent="0">
              <a:buNone/>
            </a:pPr>
            <a:r>
              <a:rPr lang="en-US">
                <a:ea typeface="+mn-lt"/>
                <a:cs typeface="+mn-lt"/>
              </a:rPr>
              <a:t>data = </a:t>
            </a:r>
            <a:r>
              <a:rPr lang="en-US" err="1">
                <a:ea typeface="+mn-lt"/>
                <a:cs typeface="+mn-lt"/>
              </a:rPr>
              <a:t>pd.read_csv</a:t>
            </a:r>
            <a:r>
              <a:rPr lang="en-US">
                <a:ea typeface="+mn-lt"/>
                <a:cs typeface="+mn-lt"/>
              </a:rPr>
              <a:t>(</a:t>
            </a:r>
            <a:r>
              <a:rPr lang="en-US" err="1">
                <a:ea typeface="+mn-lt"/>
                <a:cs typeface="+mn-lt"/>
              </a:rPr>
              <a:t>file_path</a:t>
            </a:r>
            <a:r>
              <a:rPr lang="en-US">
                <a:ea typeface="+mn-lt"/>
                <a:cs typeface="+mn-lt"/>
              </a:rPr>
              <a:t>)</a:t>
            </a:r>
          </a:p>
          <a:p>
            <a:pPr marL="0" indent="0">
              <a:buNone/>
            </a:pPr>
            <a:r>
              <a:rPr lang="en-US">
                <a:ea typeface="+mn-lt"/>
                <a:cs typeface="+mn-lt"/>
              </a:rPr>
              <a:t>X = </a:t>
            </a:r>
            <a:r>
              <a:rPr lang="en-US" err="1">
                <a:ea typeface="+mn-lt"/>
                <a:cs typeface="+mn-lt"/>
              </a:rPr>
              <a:t>data.drop</a:t>
            </a:r>
            <a:r>
              <a:rPr lang="en-US">
                <a:ea typeface="+mn-lt"/>
                <a:cs typeface="+mn-lt"/>
              </a:rPr>
              <a:t>(</a:t>
            </a:r>
            <a:r>
              <a:rPr lang="en-US">
                <a:solidFill>
                  <a:srgbClr val="00A67D"/>
                </a:solidFill>
                <a:ea typeface="+mn-lt"/>
                <a:cs typeface="+mn-lt"/>
              </a:rPr>
              <a:t>'Class'</a:t>
            </a:r>
            <a:r>
              <a:rPr lang="en-US">
                <a:ea typeface="+mn-lt"/>
                <a:cs typeface="+mn-lt"/>
              </a:rPr>
              <a:t>, axis=</a:t>
            </a:r>
            <a:r>
              <a:rPr lang="en-US">
                <a:solidFill>
                  <a:srgbClr val="DF3079"/>
                </a:solidFill>
                <a:ea typeface="+mn-lt"/>
                <a:cs typeface="+mn-lt"/>
              </a:rPr>
              <a:t>1</a:t>
            </a:r>
            <a:r>
              <a:rPr lang="en-US">
                <a:ea typeface="+mn-lt"/>
                <a:cs typeface="+mn-lt"/>
              </a:rPr>
              <a:t>)</a:t>
            </a:r>
          </a:p>
          <a:p>
            <a:pPr marL="0" indent="0">
              <a:buNone/>
            </a:pPr>
            <a:r>
              <a:rPr lang="en-US">
                <a:ea typeface="+mn-lt"/>
                <a:cs typeface="+mn-lt"/>
              </a:rPr>
              <a:t> y = data[</a:t>
            </a:r>
            <a:r>
              <a:rPr lang="en-US">
                <a:solidFill>
                  <a:srgbClr val="00A67D"/>
                </a:solidFill>
                <a:ea typeface="+mn-lt"/>
                <a:cs typeface="+mn-lt"/>
              </a:rPr>
              <a:t>'Class'</a:t>
            </a:r>
            <a:r>
              <a:rPr lang="en-US">
                <a:ea typeface="+mn-lt"/>
                <a:cs typeface="+mn-lt"/>
              </a:rPr>
              <a:t>] </a:t>
            </a:r>
          </a:p>
          <a:p>
            <a:pPr marL="0" indent="0">
              <a:buNone/>
            </a:pPr>
            <a:r>
              <a:rPr lang="en-US" err="1">
                <a:ea typeface="+mn-lt"/>
                <a:cs typeface="+mn-lt"/>
              </a:rPr>
              <a:t>X_train</a:t>
            </a:r>
            <a:r>
              <a:rPr lang="en-US">
                <a:ea typeface="+mn-lt"/>
                <a:cs typeface="+mn-lt"/>
              </a:rPr>
              <a:t>, </a:t>
            </a:r>
            <a:r>
              <a:rPr lang="en-US" err="1">
                <a:ea typeface="+mn-lt"/>
                <a:cs typeface="+mn-lt"/>
              </a:rPr>
              <a:t>X_test</a:t>
            </a:r>
            <a:r>
              <a:rPr lang="en-US">
                <a:ea typeface="+mn-lt"/>
                <a:cs typeface="+mn-lt"/>
              </a:rPr>
              <a:t>, </a:t>
            </a:r>
            <a:r>
              <a:rPr lang="en-US" err="1">
                <a:ea typeface="+mn-lt"/>
                <a:cs typeface="+mn-lt"/>
              </a:rPr>
              <a:t>y_train</a:t>
            </a:r>
            <a:r>
              <a:rPr lang="en-US">
                <a:ea typeface="+mn-lt"/>
                <a:cs typeface="+mn-lt"/>
              </a:rPr>
              <a:t>, </a:t>
            </a:r>
            <a:r>
              <a:rPr lang="en-US" err="1">
                <a:ea typeface="+mn-lt"/>
                <a:cs typeface="+mn-lt"/>
              </a:rPr>
              <a:t>y_test</a:t>
            </a:r>
            <a:r>
              <a:rPr lang="en-US">
                <a:ea typeface="+mn-lt"/>
                <a:cs typeface="+mn-lt"/>
              </a:rPr>
              <a:t> = </a:t>
            </a:r>
            <a:r>
              <a:rPr lang="en-US" err="1">
                <a:ea typeface="+mn-lt"/>
                <a:cs typeface="+mn-lt"/>
              </a:rPr>
              <a:t>train_test_split</a:t>
            </a:r>
            <a:r>
              <a:rPr lang="en-US">
                <a:ea typeface="+mn-lt"/>
                <a:cs typeface="+mn-lt"/>
              </a:rPr>
              <a:t>(X, y, </a:t>
            </a:r>
            <a:r>
              <a:rPr lang="en-US" err="1">
                <a:ea typeface="+mn-lt"/>
                <a:cs typeface="+mn-lt"/>
              </a:rPr>
              <a:t>test_size</a:t>
            </a:r>
            <a:r>
              <a:rPr lang="en-US">
                <a:ea typeface="+mn-lt"/>
                <a:cs typeface="+mn-lt"/>
              </a:rPr>
              <a:t>=</a:t>
            </a:r>
            <a:r>
              <a:rPr lang="en-US">
                <a:solidFill>
                  <a:srgbClr val="DF3079"/>
                </a:solidFill>
                <a:ea typeface="+mn-lt"/>
                <a:cs typeface="+mn-lt"/>
              </a:rPr>
              <a:t>0.2</a:t>
            </a:r>
            <a:r>
              <a:rPr lang="en-US">
                <a:ea typeface="+mn-lt"/>
                <a:cs typeface="+mn-lt"/>
              </a:rPr>
              <a:t>, </a:t>
            </a:r>
            <a:r>
              <a:rPr lang="en-US" err="1">
                <a:ea typeface="+mn-lt"/>
                <a:cs typeface="+mn-lt"/>
              </a:rPr>
              <a:t>random_state</a:t>
            </a:r>
            <a:r>
              <a:rPr lang="en-US">
                <a:ea typeface="+mn-lt"/>
                <a:cs typeface="+mn-lt"/>
              </a:rPr>
              <a:t>=</a:t>
            </a:r>
            <a:r>
              <a:rPr lang="en-US">
                <a:solidFill>
                  <a:srgbClr val="DF3079"/>
                </a:solidFill>
                <a:ea typeface="+mn-lt"/>
                <a:cs typeface="+mn-lt"/>
              </a:rPr>
              <a:t>42</a:t>
            </a:r>
            <a:r>
              <a:rPr lang="en-US">
                <a:ea typeface="+mn-lt"/>
                <a:cs typeface="+mn-lt"/>
              </a:rPr>
              <a:t>) </a:t>
            </a:r>
            <a:br>
              <a:rPr lang="en-US">
                <a:ea typeface="+mn-lt"/>
                <a:cs typeface="+mn-lt"/>
              </a:rPr>
            </a:br>
            <a:endParaRPr lang="en-US">
              <a:ea typeface="+mn-lt"/>
              <a:cs typeface="+mn-lt"/>
            </a:endParaRPr>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3600">
                <a:ea typeface="+mj-lt"/>
                <a:cs typeface="+mj-lt"/>
              </a:rPr>
              <a:t>Feature Scaling.(import </a:t>
            </a:r>
            <a:r>
              <a:rPr lang="en-US" sz="3600" err="1">
                <a:ea typeface="+mj-lt"/>
                <a:cs typeface="+mj-lt"/>
              </a:rPr>
              <a:t>StandardScaler</a:t>
            </a:r>
            <a:r>
              <a:rPr lang="en-US" sz="3600">
                <a:ea typeface="+mj-lt"/>
                <a:cs typeface="+mj-lt"/>
              </a:rPr>
              <a:t>)</a:t>
            </a:r>
            <a:endParaRPr lang="en-US" sz="3600"/>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267233" y="2420761"/>
            <a:ext cx="5574196" cy="3124201"/>
          </a:xfrm>
        </p:spPr>
        <p:txBody>
          <a:bodyPr anchor="t">
            <a:normAutofit lnSpcReduction="10000"/>
          </a:bodyPr>
          <a:lstStyle/>
          <a:p>
            <a:pPr marL="0" indent="0">
              <a:buNone/>
            </a:pPr>
            <a:r>
              <a:rPr lang="en-US" sz="2800">
                <a:ea typeface="+mn-lt"/>
                <a:cs typeface="+mn-lt"/>
              </a:rPr>
              <a:t>      Feature scaling is an important preprocessing step in machine learning, including credit card fraud detection. You can use the </a:t>
            </a:r>
            <a:r>
              <a:rPr lang="en-US" sz="2800" b="1" err="1">
                <a:latin typeface="Consolas"/>
                <a:ea typeface="+mn-lt"/>
                <a:cs typeface="+mn-lt"/>
              </a:rPr>
              <a:t>StandardScaler</a:t>
            </a:r>
            <a:r>
              <a:rPr lang="en-US" sz="2800">
                <a:ea typeface="+mn-lt"/>
                <a:cs typeface="+mn-lt"/>
              </a:rPr>
              <a:t> from the </a:t>
            </a:r>
            <a:r>
              <a:rPr lang="en-US" sz="2800" b="1">
                <a:latin typeface="Consolas"/>
                <a:ea typeface="+mn-lt"/>
                <a:cs typeface="+mn-lt"/>
              </a:rPr>
              <a:t>scikit-learn</a:t>
            </a:r>
            <a:r>
              <a:rPr lang="en-US" sz="2800">
                <a:ea typeface="+mn-lt"/>
                <a:cs typeface="+mn-lt"/>
              </a:rPr>
              <a:t> library to scale your features.</a:t>
            </a:r>
          </a:p>
          <a:p>
            <a:pPr>
              <a:buClr>
                <a:srgbClr val="1287C3"/>
              </a:buClr>
            </a:pPr>
            <a:endParaRPr lang="en-US" sz="2800"/>
          </a:p>
        </p:txBody>
      </p:sp>
      <p:pic>
        <p:nvPicPr>
          <p:cNvPr id="5" name="Picture 4" descr="Machine Learning for Credit Card Fraud Detection | by Luís Fernando Torres  | Medium">
            <a:extLst>
              <a:ext uri="{FF2B5EF4-FFF2-40B4-BE49-F238E27FC236}">
                <a16:creationId xmlns:a16="http://schemas.microsoft.com/office/drawing/2014/main" id="{3709D368-EA5D-D4AC-2D20-26177FD9E181}"/>
              </a:ext>
            </a:extLst>
          </p:cNvPr>
          <p:cNvPicPr>
            <a:picLocks noChangeAspect="1"/>
          </p:cNvPicPr>
          <p:nvPr/>
        </p:nvPicPr>
        <p:blipFill>
          <a:blip r:embed="rId3"/>
          <a:stretch>
            <a:fillRect/>
          </a:stretch>
        </p:blipFill>
        <p:spPr>
          <a:xfrm>
            <a:off x="7353838" y="2462778"/>
            <a:ext cx="4009620" cy="2297344"/>
          </a:xfrm>
          <a:prstGeom prst="rect">
            <a:avLst/>
          </a:prstGeom>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3114-6F9D-F5FF-B03E-35D660C238D1}"/>
              </a:ext>
            </a:extLst>
          </p:cNvPr>
          <p:cNvSpPr>
            <a:spLocks noGrp="1"/>
          </p:cNvSpPr>
          <p:nvPr>
            <p:ph type="title"/>
          </p:nvPr>
        </p:nvSpPr>
        <p:spPr>
          <a:xfrm>
            <a:off x="4985924" y="1185011"/>
            <a:ext cx="6036101" cy="4626524"/>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br>
              <a:rPr lang="en-US" sz="2400">
                <a:ea typeface="+mj-lt"/>
                <a:cs typeface="+mj-lt"/>
              </a:rPr>
            </a:br>
            <a:r>
              <a:rPr lang="en-US" sz="2400" err="1">
                <a:ea typeface="+mj-lt"/>
                <a:cs typeface="+mj-lt"/>
              </a:rPr>
              <a:t>sklearn.model_selection</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r>
              <a:rPr lang="en-US" sz="2400">
                <a:ea typeface="+mj-lt"/>
                <a:cs typeface="+mj-lt"/>
              </a:rPr>
              <a:t> </a:t>
            </a:r>
            <a:r>
              <a:rPr lang="en-US" sz="2400">
                <a:solidFill>
                  <a:srgbClr val="2E95D3"/>
                </a:solidFill>
                <a:ea typeface="+mj-lt"/>
                <a:cs typeface="+mj-lt"/>
              </a:rPr>
              <a:t>from</a:t>
            </a:r>
            <a:r>
              <a:rPr lang="en-US" sz="2400">
                <a:ea typeface="+mj-lt"/>
                <a:cs typeface="+mj-lt"/>
              </a:rPr>
              <a:t>  </a:t>
            </a:r>
            <a:r>
              <a:rPr lang="en-US" sz="2400" err="1">
                <a:ea typeface="+mj-lt"/>
                <a:cs typeface="+mj-lt"/>
              </a:rPr>
              <a:t>sklearn.preprocessing</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StandardScaler</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'credit_card_data.csv'</a:t>
            </a:r>
            <a:r>
              <a:rPr lang="en-US" sz="2400">
                <a:ea typeface="+mj-lt"/>
                <a:cs typeface="+mj-lt"/>
              </a:rPr>
              <a:t> </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 </a:t>
            </a:r>
            <a:br>
              <a:rPr lang="en-US" sz="2400">
                <a:ea typeface="+mj-lt"/>
                <a:cs typeface="+mj-lt"/>
              </a:rPr>
            </a:br>
            <a:r>
              <a:rPr lang="en-US" sz="2400">
                <a:ea typeface="+mj-lt"/>
                <a:cs typeface="+mj-lt"/>
              </a:rPr>
              <a:t>Features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CE4D5C1F-CDE3-0E6E-2A03-26A76B35466D}"/>
              </a:ext>
            </a:extLst>
          </p:cNvPr>
          <p:cNvPicPr>
            <a:picLocks noChangeAspect="1"/>
          </p:cNvPicPr>
          <p:nvPr/>
        </p:nvPicPr>
        <p:blipFill rotWithShape="1">
          <a:blip r:embed="rId2">
            <a:alphaModFix amt="40000"/>
          </a:blip>
          <a:srcRect t="10000"/>
          <a:stretch/>
        </p:blipFill>
        <p:spPr>
          <a:xfrm>
            <a:off x="-230018" y="10"/>
            <a:ext cx="12191980" cy="6857990"/>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872439" y="661201"/>
            <a:ext cx="10630584" cy="1049067"/>
          </a:xfrm>
        </p:spPr>
        <p:txBody>
          <a:bodyPr>
            <a:normAutofit/>
          </a:bodyPr>
          <a:lstStyle/>
          <a:p>
            <a:r>
              <a:rPr lang="en-US" sz="5000" b="1" dirty="0">
                <a:ea typeface="+mj-lt"/>
                <a:cs typeface="+mj-lt"/>
              </a:rPr>
              <a:t>Deep Learning for Fraud Detection    </a:t>
            </a:r>
            <a:endParaRPr lang="en-US" sz="5000" dirty="0"/>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777265" y="2774193"/>
            <a:ext cx="10725757" cy="3415740"/>
          </a:xfrm>
        </p:spPr>
        <p:txBody>
          <a:bodyPr>
            <a:normAutofit/>
          </a:bodyPr>
          <a:lstStyle/>
          <a:p>
            <a:pPr algn="l"/>
            <a:r>
              <a:rPr lang="en-US" sz="2400" dirty="0">
                <a:solidFill>
                  <a:srgbClr val="D1D5DB"/>
                </a:solidFill>
                <a:latin typeface="Times New Roman"/>
                <a:ea typeface="+mn-lt"/>
                <a:cs typeface="+mn-lt"/>
              </a:rPr>
              <a:t>        Explore advanced neural network architectures like convolutional neural</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 networks (CNNs) and recurrent neural networks (RNNs) for more</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sophisticated  feature extraction and time series analysis.</a:t>
            </a:r>
            <a:endParaRPr lang="en-US" sz="2400" dirty="0">
              <a:latin typeface="Times New Roman"/>
              <a:cs typeface="Times New Roman"/>
            </a:endParaRPr>
          </a:p>
          <a:p>
            <a:pPr algn="l"/>
            <a:endParaRPr lang="en-US" sz="2400" dirty="0">
              <a:solidFill>
                <a:srgbClr val="D1D5DB"/>
              </a:solidFill>
              <a:latin typeface="Times New Roman"/>
              <a:cs typeface="Times New Roman"/>
            </a:endParaRPr>
          </a:p>
          <a:p>
            <a:pPr algn="l"/>
            <a:r>
              <a:rPr lang="en-US" sz="2400" dirty="0">
                <a:solidFill>
                  <a:srgbClr val="D1D5DB"/>
                </a:solidFill>
                <a:latin typeface="Times New Roman"/>
                <a:ea typeface="+mn-lt"/>
                <a:cs typeface="+mn-lt"/>
              </a:rPr>
              <a:t>        You can use deep learning models, such as a neural network, </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to capture complex patterns in the data.</a:t>
            </a:r>
            <a:endParaRPr lang="en-US" sz="2400">
              <a:latin typeface="Times New Roman"/>
              <a:cs typeface="Times New Roman"/>
            </a:endParaRPr>
          </a:p>
        </p:txBody>
      </p:sp>
    </p:spTree>
    <p:extLst>
      <p:ext uri="{BB962C8B-B14F-4D97-AF65-F5344CB8AC3E}">
        <p14:creationId xmlns:p14="http://schemas.microsoft.com/office/powerpoint/2010/main" val="375554225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2200" dirty="0"/>
            </a:br>
            <a:br>
              <a:rPr lang="en-US" sz="2200" dirty="0"/>
            </a:br>
            <a:r>
              <a:rPr lang="en-US" sz="2200" dirty="0"/>
              <a:t>from </a:t>
            </a:r>
            <a:r>
              <a:rPr lang="en-US" sz="2200" dirty="0" err="1"/>
              <a:t>tensorflow.keras.models</a:t>
            </a:r>
            <a:r>
              <a:rPr lang="en-US" sz="2200" dirty="0"/>
              <a:t> import Sequential</a:t>
            </a:r>
            <a:br>
              <a:rPr lang="en-US" sz="2200" dirty="0"/>
            </a:br>
            <a:r>
              <a:rPr lang="en-US" sz="2200" dirty="0"/>
              <a:t> from </a:t>
            </a:r>
            <a:r>
              <a:rPr lang="en-US" sz="2200" dirty="0" err="1"/>
              <a:t>tensorflow.keras.layers</a:t>
            </a:r>
            <a:r>
              <a:rPr lang="en-US" sz="2200" dirty="0"/>
              <a:t> import Dense </a:t>
            </a:r>
            <a:br>
              <a:rPr lang="en-US" sz="2200" dirty="0"/>
            </a:br>
            <a:r>
              <a:rPr lang="en-US" sz="2200" dirty="0"/>
              <a:t>model = Sequential([</a:t>
            </a:r>
            <a:br>
              <a:rPr lang="en-US" sz="2200" dirty="0"/>
            </a:br>
            <a:r>
              <a:rPr lang="en-US" sz="2200" dirty="0"/>
              <a:t>                       Dense(128, </a:t>
            </a:r>
            <a:r>
              <a:rPr lang="en-US" sz="2200" dirty="0" err="1"/>
              <a:t>input_dim</a:t>
            </a:r>
            <a:r>
              <a:rPr lang="en-US" sz="2200" dirty="0"/>
              <a:t>=</a:t>
            </a:r>
            <a:r>
              <a:rPr lang="en-US" sz="2200" dirty="0" err="1"/>
              <a:t>X_train.shape</a:t>
            </a:r>
            <a:r>
              <a:rPr lang="en-US" sz="2200" dirty="0"/>
              <a:t>[1], activation='</a:t>
            </a:r>
            <a:r>
              <a:rPr lang="en-US" sz="2200" dirty="0" err="1"/>
              <a:t>relu</a:t>
            </a:r>
            <a:r>
              <a:rPr lang="en-US" sz="2200" dirty="0"/>
              <a:t>'),</a:t>
            </a:r>
            <a:br>
              <a:rPr lang="en-US" sz="2200" dirty="0"/>
            </a:br>
            <a:r>
              <a:rPr lang="en-US" sz="2200" dirty="0"/>
              <a:t>                       Dense(64, activation='</a:t>
            </a:r>
            <a:r>
              <a:rPr lang="en-US" sz="2200" dirty="0" err="1"/>
              <a:t>relu</a:t>
            </a:r>
            <a:r>
              <a:rPr lang="en-US" sz="2200" dirty="0"/>
              <a:t>'),</a:t>
            </a:r>
            <a:br>
              <a:rPr lang="en-US" sz="2200" dirty="0"/>
            </a:br>
            <a:r>
              <a:rPr lang="en-US" sz="2200" dirty="0"/>
              <a:t>                       Dense(1, activation='sigmoid') ]) </a:t>
            </a:r>
            <a:br>
              <a:rPr lang="en-US" sz="2200" dirty="0"/>
            </a:br>
            <a:r>
              <a:rPr lang="en-US" sz="2200" dirty="0" err="1"/>
              <a:t>model.compile</a:t>
            </a:r>
            <a:r>
              <a:rPr lang="en-US" sz="2200" dirty="0"/>
              <a:t>(optimizer='</a:t>
            </a:r>
            <a:r>
              <a:rPr lang="en-US" sz="2200" dirty="0" err="1"/>
              <a:t>adam</a:t>
            </a:r>
            <a:r>
              <a:rPr lang="en-US" sz="2200" dirty="0"/>
              <a:t>', loss='</a:t>
            </a:r>
            <a:r>
              <a:rPr lang="en-US" sz="2200" dirty="0" err="1"/>
              <a:t>binary_crossentropy</a:t>
            </a:r>
            <a:r>
              <a:rPr lang="en-US" sz="2200" dirty="0"/>
              <a:t>', metrics['accuracy'])</a:t>
            </a:r>
            <a:br>
              <a:rPr lang="en-US" sz="2200" dirty="0"/>
            </a:br>
            <a:r>
              <a:rPr lang="en-US" sz="2200" dirty="0"/>
              <a:t> </a:t>
            </a:r>
            <a:r>
              <a:rPr lang="en-US" sz="2200" dirty="0" err="1"/>
              <a:t>model.fit</a:t>
            </a:r>
            <a:r>
              <a:rPr lang="en-US" sz="2200" dirty="0"/>
              <a:t>(</a:t>
            </a:r>
            <a:r>
              <a:rPr lang="en-US" sz="2200" dirty="0" err="1"/>
              <a:t>X_train</a:t>
            </a:r>
            <a:r>
              <a:rPr lang="en-US" sz="2200" dirty="0"/>
              <a:t>, </a:t>
            </a:r>
            <a:r>
              <a:rPr lang="en-US" sz="2200" dirty="0" err="1"/>
              <a:t>y_train</a:t>
            </a:r>
            <a:r>
              <a:rPr lang="en-US" sz="2200" dirty="0"/>
              <a:t>, epochs=10, </a:t>
            </a:r>
            <a:r>
              <a:rPr lang="en-US" sz="2200" dirty="0" err="1"/>
              <a:t>batch_size</a:t>
            </a:r>
            <a:r>
              <a:rPr lang="en-US" sz="2200" dirty="0"/>
              <a:t>=32)</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PROGRAM</a:t>
            </a:r>
          </a:p>
        </p:txBody>
      </p:sp>
    </p:spTree>
    <p:extLst>
      <p:ext uri="{BB962C8B-B14F-4D97-AF65-F5344CB8AC3E}">
        <p14:creationId xmlns:p14="http://schemas.microsoft.com/office/powerpoint/2010/main" val="5781788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id="{7B316FAB-138A-D3B3-F8FF-838B10803C71}"/>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2085" r="-1" b="12914"/>
          <a:stretch/>
        </p:blipFill>
        <p:spPr>
          <a:xfrm>
            <a:off x="20" y="10"/>
            <a:ext cx="12191980" cy="6857990"/>
          </a:xfrm>
          <a:prstGeom prst="rect">
            <a:avLst/>
          </a:prstGeom>
        </p:spPr>
      </p:pic>
      <p:sp>
        <p:nvSpPr>
          <p:cNvPr id="2" name="Title 1">
            <a:extLst>
              <a:ext uri="{FF2B5EF4-FFF2-40B4-BE49-F238E27FC236}">
                <a16:creationId xmlns:a16="http://schemas.microsoft.com/office/drawing/2014/main"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a:t>CREDIT CARD FRAUD DEDECTION</a:t>
            </a:r>
          </a:p>
        </p:txBody>
      </p:sp>
      <p:cxnSp>
        <p:nvCxnSpPr>
          <p:cNvPr id="31" name="Straight Connector 3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85000" lnSpcReduction="10000"/>
          </a:bodyPr>
          <a:lstStyle/>
          <a:p>
            <a:pPr algn="l">
              <a:buFont typeface="Arial"/>
              <a:buChar char="•"/>
            </a:pPr>
            <a:endParaRPr lang="en-US" sz="2800"/>
          </a:p>
          <a:p>
            <a:pPr algn="l"/>
            <a:r>
              <a:rPr lang="en-US" sz="2800"/>
              <a:t>                          INTRODUCTION</a:t>
            </a:r>
          </a:p>
          <a:p>
            <a:pPr algn="l"/>
            <a:r>
              <a:rPr lang="en-US" sz="2800"/>
              <a:t>                          PROBLEM DEFINITION</a:t>
            </a:r>
          </a:p>
          <a:p>
            <a:pPr algn="l"/>
            <a:r>
              <a:rPr lang="en-US" sz="2800"/>
              <a:t>                          DEEP LEARING</a:t>
            </a:r>
          </a:p>
          <a:p>
            <a:pPr algn="l"/>
            <a:r>
              <a:rPr lang="en-US" sz="2800"/>
              <a:t>                          REAL-TIME MONITORING</a:t>
            </a:r>
          </a:p>
          <a:p>
            <a:pPr algn="l"/>
            <a:r>
              <a:rPr lang="en-US" sz="2800"/>
              <a:t>                          IMPLANCED DATA HANDLING</a:t>
            </a:r>
          </a:p>
          <a:p>
            <a:pPr algn="l"/>
            <a:r>
              <a:rPr lang="en-US" sz="2800"/>
              <a:t>                          DISCRIPTIVE ANALYSIST</a:t>
            </a:r>
          </a:p>
          <a:p>
            <a:pPr algn="l"/>
            <a:r>
              <a:rPr lang="en-US" sz="2800"/>
              <a:t>                          ANOMALY DETECTION</a:t>
            </a:r>
          </a:p>
          <a:p>
            <a:pPr algn="l"/>
            <a:r>
              <a:rPr lang="en-US" sz="2800"/>
              <a:t>                          PREDICTIVE ANALYSIST</a:t>
            </a:r>
          </a:p>
          <a:p>
            <a:pPr algn="l"/>
            <a:r>
              <a:rPr lang="en-US" sz="2800"/>
              <a:t>                          NETWORK ANALYSIS </a:t>
            </a:r>
          </a:p>
          <a:p>
            <a:pPr algn="l"/>
            <a:r>
              <a:rPr lang="en-US" sz="2800"/>
              <a:t>                          TIME SERIES ANALYSIS </a:t>
            </a:r>
          </a:p>
          <a:p>
            <a:pPr algn="l"/>
            <a:r>
              <a:rPr lang="en-US" sz="2800"/>
              <a:t>                          CONCLUSION</a:t>
            </a:r>
          </a:p>
          <a:p>
            <a:pPr algn="l"/>
            <a:r>
              <a:rPr lang="en-US" sz="2800"/>
              <a:t>                                                         </a:t>
            </a:r>
          </a:p>
        </p:txBody>
      </p:sp>
      <p:sp>
        <p:nvSpPr>
          <p:cNvPr id="5" name="TextBox 4">
            <a:extLst>
              <a:ext uri="{FF2B5EF4-FFF2-40B4-BE49-F238E27FC236}">
                <a16:creationId xmlns:a16="http://schemas.microsoft.com/office/drawing/2014/main"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10"/>
            <a:ext cx="12191980" cy="6857990"/>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643467" y="639099"/>
            <a:ext cx="3647493" cy="4965833"/>
          </a:xfrm>
        </p:spPr>
        <p:txBody>
          <a:bodyPr>
            <a:normAutofit/>
          </a:bodyPr>
          <a:lstStyle/>
          <a:p>
            <a:pPr algn="r"/>
            <a:r>
              <a:rPr lang="en-US" sz="5000" b="1" dirty="0">
                <a:ea typeface="+mj-lt"/>
                <a:cs typeface="+mj-lt"/>
              </a:rPr>
              <a:t>Real-time Monitoring</a:t>
            </a:r>
            <a:endParaRPr lang="en-US" sz="5000" dirty="0"/>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4979938" y="639099"/>
            <a:ext cx="6591346" cy="5555304"/>
          </a:xfrm>
        </p:spPr>
        <p:txBody>
          <a:bodyPr>
            <a:noAutofit/>
          </a:bodyPr>
          <a:lstStyle/>
          <a:p>
            <a:pPr marL="0" indent="0">
              <a:buNone/>
            </a:pPr>
            <a:r>
              <a:rPr lang="en-US" sz="4000" dirty="0">
                <a:solidFill>
                  <a:srgbClr val="D1D5DB"/>
                </a:solidFill>
              </a:rPr>
              <a:t>To detect fraud in real-time, you can set up an automated system that continuously monitors incoming transactions and applies your trained model to identify anomalies.</a:t>
            </a:r>
            <a:endParaRPr lang="en-US" sz="4000">
              <a:solidFill>
                <a:srgbClr val="FFFFFF"/>
              </a:solidFill>
            </a:endParaRPr>
          </a:p>
        </p:txBody>
      </p:sp>
    </p:spTree>
    <p:extLst>
      <p:ext uri="{BB962C8B-B14F-4D97-AF65-F5344CB8AC3E}">
        <p14:creationId xmlns:p14="http://schemas.microsoft.com/office/powerpoint/2010/main" val="85760372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961B68-87F9-DC7F-90B4-D633F02F4FF8}"/>
              </a:ext>
            </a:extLst>
          </p:cNvPr>
          <p:cNvSpPr>
            <a:spLocks noGrp="1"/>
          </p:cNvSpPr>
          <p:nvPr>
            <p:ph type="subTitle" idx="1"/>
          </p:nvPr>
        </p:nvSpPr>
        <p:spPr>
          <a:xfrm>
            <a:off x="5071589" y="1968669"/>
            <a:ext cx="4997537" cy="3883944"/>
          </a:xfrm>
        </p:spPr>
        <p:txBody>
          <a:bodyPr vert="horz" lIns="91440" tIns="45720" rIns="91440" bIns="45720" rtlCol="0" anchor="ctr">
            <a:noAutofit/>
          </a:bodyPr>
          <a:lstStyle/>
          <a:p>
            <a:pPr algn="l">
              <a:lnSpc>
                <a:spcPct val="90000"/>
              </a:lnSpc>
            </a:pPr>
            <a:endParaRPr lang="en-US" sz="2000" dirty="0">
              <a:latin typeface="Times New Roman"/>
              <a:ea typeface="+mn-lt"/>
              <a:cs typeface="Times New Roman"/>
            </a:endParaRPr>
          </a:p>
          <a:p>
            <a:pPr algn="l">
              <a:lnSpc>
                <a:spcPct val="90000"/>
              </a:lnSpc>
            </a:pPr>
            <a:r>
              <a:rPr lang="en-US" sz="2000" dirty="0">
                <a:ea typeface="+mn-lt"/>
                <a:cs typeface="+mn-lt"/>
              </a:rPr>
              <a:t>from </a:t>
            </a:r>
            <a:r>
              <a:rPr lang="en-US" sz="2000" err="1">
                <a:ea typeface="+mn-lt"/>
                <a:cs typeface="+mn-lt"/>
              </a:rPr>
              <a:t>skmultiflow.classification</a:t>
            </a:r>
            <a:r>
              <a:rPr lang="en-US" sz="2000" dirty="0">
                <a:ea typeface="+mn-lt"/>
                <a:cs typeface="+mn-lt"/>
              </a:rPr>
              <a:t> </a:t>
            </a:r>
            <a:endParaRPr lang="en-US" sz="2000" dirty="0">
              <a:latin typeface="Times New Roman"/>
              <a:ea typeface="+mn-lt"/>
              <a:cs typeface="Times New Roman"/>
            </a:endParaRPr>
          </a:p>
          <a:p>
            <a:pPr algn="l">
              <a:lnSpc>
                <a:spcPct val="90000"/>
              </a:lnSpc>
            </a:pPr>
            <a:r>
              <a:rPr lang="en-US" sz="2000" dirty="0">
                <a:ea typeface="+mn-lt"/>
                <a:cs typeface="+mn-lt"/>
              </a:rPr>
              <a:t>import </a:t>
            </a:r>
            <a:r>
              <a:rPr lang="en-US" sz="2000" err="1">
                <a:ea typeface="+mn-lt"/>
                <a:cs typeface="+mn-lt"/>
              </a:rPr>
              <a:t>HoeffdingTree</a:t>
            </a:r>
            <a:endParaRPr lang="en-US" sz="2000">
              <a:latin typeface="Times New Roman"/>
              <a:ea typeface="+mn-lt"/>
              <a:cs typeface="Times New Roman"/>
            </a:endParaRPr>
          </a:p>
          <a:p>
            <a:pPr algn="l">
              <a:lnSpc>
                <a:spcPct val="90000"/>
              </a:lnSpc>
            </a:pPr>
            <a:r>
              <a:rPr lang="en-US" sz="2000" dirty="0">
                <a:ea typeface="+mn-lt"/>
                <a:cs typeface="+mn-lt"/>
              </a:rPr>
              <a:t> from </a:t>
            </a:r>
            <a:r>
              <a:rPr lang="en-US" sz="2000" err="1">
                <a:ea typeface="+mn-lt"/>
                <a:cs typeface="+mn-lt"/>
              </a:rPr>
              <a:t>skmultiflow.data</a:t>
            </a:r>
            <a:r>
              <a:rPr lang="en-US" sz="2000" dirty="0">
                <a:ea typeface="+mn-lt"/>
                <a:cs typeface="+mn-lt"/>
              </a:rPr>
              <a:t> import </a:t>
            </a:r>
            <a:r>
              <a:rPr lang="en-US" sz="2000" err="1">
                <a:ea typeface="+mn-lt"/>
                <a:cs typeface="+mn-lt"/>
              </a:rPr>
              <a:t>FileStream</a:t>
            </a:r>
            <a:endParaRPr lang="en-US" sz="2000">
              <a:latin typeface="Times New Roman"/>
              <a:ea typeface="+mn-lt"/>
              <a:cs typeface="Times New Roman"/>
            </a:endParaRPr>
          </a:p>
          <a:p>
            <a:pPr algn="l">
              <a:lnSpc>
                <a:spcPct val="90000"/>
              </a:lnSpc>
            </a:pPr>
            <a:r>
              <a:rPr lang="en-US" sz="2000" dirty="0">
                <a:ea typeface="+mn-lt"/>
                <a:cs typeface="+mn-lt"/>
              </a:rPr>
              <a:t> # Define a stream data source (replace '</a:t>
            </a:r>
            <a:r>
              <a:rPr lang="en-US" sz="2000" err="1">
                <a:ea typeface="+mn-lt"/>
                <a:cs typeface="+mn-lt"/>
              </a:rPr>
              <a:t>data_stream.arff</a:t>
            </a:r>
            <a:r>
              <a:rPr lang="en-US" sz="2000" dirty="0">
                <a:ea typeface="+mn-lt"/>
                <a:cs typeface="+mn-lt"/>
              </a:rPr>
              <a:t>' with your data source)</a:t>
            </a:r>
            <a:endParaRPr lang="en-US" sz="2000">
              <a:latin typeface="Times New Roman"/>
              <a:ea typeface="+mn-lt"/>
              <a:cs typeface="Times New Roman"/>
            </a:endParaRPr>
          </a:p>
          <a:p>
            <a:pPr algn="l">
              <a:lnSpc>
                <a:spcPct val="90000"/>
              </a:lnSpc>
            </a:pPr>
            <a:r>
              <a:rPr lang="en-US" sz="2000" dirty="0">
                <a:ea typeface="+mn-lt"/>
                <a:cs typeface="+mn-lt"/>
              </a:rPr>
              <a:t> stream = </a:t>
            </a:r>
            <a:r>
              <a:rPr lang="en-US" sz="2000" err="1">
                <a:ea typeface="+mn-lt"/>
                <a:cs typeface="+mn-lt"/>
              </a:rPr>
              <a:t>FileStream</a:t>
            </a:r>
            <a:r>
              <a:rPr lang="en-US" sz="2000" dirty="0">
                <a:ea typeface="+mn-lt"/>
                <a:cs typeface="+mn-lt"/>
              </a:rPr>
              <a:t>('</a:t>
            </a:r>
            <a:r>
              <a:rPr lang="en-US" sz="2000" err="1">
                <a:ea typeface="+mn-lt"/>
                <a:cs typeface="+mn-lt"/>
              </a:rPr>
              <a:t>data_stream.arff</a:t>
            </a:r>
            <a:r>
              <a:rPr lang="en-US" sz="2000" dirty="0">
                <a:ea typeface="+mn-lt"/>
                <a:cs typeface="+mn-lt"/>
              </a:rPr>
              <a:t>', </a:t>
            </a:r>
            <a:r>
              <a:rPr lang="en-US" sz="2000" err="1">
                <a:ea typeface="+mn-lt"/>
                <a:cs typeface="+mn-lt"/>
              </a:rPr>
              <a:t>n_targets</a:t>
            </a:r>
            <a:r>
              <a:rPr lang="en-US" sz="2000" dirty="0">
                <a:ea typeface="+mn-lt"/>
                <a:cs typeface="+mn-lt"/>
              </a:rPr>
              <a:t>=2)</a:t>
            </a:r>
            <a:endParaRPr lang="en-US" sz="2000">
              <a:latin typeface="Times New Roman"/>
              <a:ea typeface="+mn-lt"/>
              <a:cs typeface="Times New Roman"/>
            </a:endParaRPr>
          </a:p>
          <a:p>
            <a:pPr algn="l">
              <a:lnSpc>
                <a:spcPct val="90000"/>
              </a:lnSpc>
            </a:pPr>
            <a:r>
              <a:rPr lang="en-US" sz="2000" dirty="0">
                <a:ea typeface="+mn-lt"/>
                <a:cs typeface="+mn-lt"/>
              </a:rPr>
              <a:t> # Create an online learning model (</a:t>
            </a:r>
            <a:r>
              <a:rPr lang="en-US" sz="2000" err="1">
                <a:ea typeface="+mn-lt"/>
                <a:cs typeface="+mn-lt"/>
              </a:rPr>
              <a:t>Hoeffding</a:t>
            </a:r>
            <a:r>
              <a:rPr lang="en-US" sz="2000" dirty="0">
                <a:ea typeface="+mn-lt"/>
                <a:cs typeface="+mn-lt"/>
              </a:rPr>
              <a:t> Tree)</a:t>
            </a:r>
            <a:endParaRPr lang="en-US" sz="2000">
              <a:latin typeface="Times New Roman"/>
              <a:ea typeface="+mn-lt"/>
              <a:cs typeface="Times New Roman"/>
            </a:endParaRPr>
          </a:p>
          <a:p>
            <a:pPr algn="l">
              <a:lnSpc>
                <a:spcPct val="90000"/>
              </a:lnSpc>
            </a:pPr>
            <a:r>
              <a:rPr lang="en-US" sz="2000" dirty="0">
                <a:ea typeface="+mn-lt"/>
                <a:cs typeface="+mn-lt"/>
              </a:rPr>
              <a:t> model = </a:t>
            </a:r>
            <a:r>
              <a:rPr lang="en-US" sz="2000" err="1">
                <a:ea typeface="+mn-lt"/>
                <a:cs typeface="+mn-lt"/>
              </a:rPr>
              <a:t>HoeffdingTree</a:t>
            </a:r>
            <a:r>
              <a:rPr lang="en-US" sz="2000" dirty="0">
                <a:ea typeface="+mn-lt"/>
                <a:cs typeface="+mn-lt"/>
              </a:rPr>
              <a:t>()</a:t>
            </a:r>
            <a:endParaRPr lang="en-US" sz="2000">
              <a:latin typeface="Times New Roman"/>
              <a:ea typeface="+mn-lt"/>
              <a:cs typeface="Times New Roman"/>
            </a:endParaRPr>
          </a:p>
          <a:p>
            <a:pPr algn="l">
              <a:lnSpc>
                <a:spcPct val="90000"/>
              </a:lnSpc>
            </a:pPr>
            <a:endParaRPr lang="en-US" sz="2000" dirty="0">
              <a:latin typeface="Corbel"/>
              <a:ea typeface="+mn-lt"/>
              <a:cs typeface="Times New Roman"/>
            </a:endParaRPr>
          </a:p>
          <a:p>
            <a:pPr algn="l">
              <a:lnSpc>
                <a:spcPct val="90000"/>
              </a:lnSpc>
            </a:pPr>
            <a:endParaRPr lang="en-US" sz="2000" dirty="0">
              <a:latin typeface="Corbel"/>
              <a:cs typeface="Times New Roman"/>
            </a:endParaRPr>
          </a:p>
          <a:p>
            <a:pPr algn="l">
              <a:lnSpc>
                <a:spcPct val="90000"/>
              </a:lnSpc>
            </a:pPr>
            <a:r>
              <a:rPr lang="en-US" sz="2000" dirty="0">
                <a:latin typeface="Times New Roman"/>
                <a:cs typeface="Times New Roman"/>
              </a:rPr>
              <a:t>              </a:t>
            </a:r>
          </a:p>
          <a:p>
            <a:pPr algn="l">
              <a:lnSpc>
                <a:spcPct val="90000"/>
              </a:lnSpc>
            </a:pPr>
            <a:endParaRPr lang="en-US" sz="2000" dirty="0">
              <a:latin typeface="Times New Roman"/>
              <a:cs typeface="Times New Roman"/>
            </a:endParaRPr>
          </a:p>
        </p:txBody>
      </p:sp>
      <p:cxnSp>
        <p:nvCxnSpPr>
          <p:cNvPr id="20" name="Straight Connector 19">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program</a:t>
            </a:r>
          </a:p>
        </p:txBody>
      </p:sp>
    </p:spTree>
    <p:extLst>
      <p:ext uri="{BB962C8B-B14F-4D97-AF65-F5344CB8AC3E}">
        <p14:creationId xmlns:p14="http://schemas.microsoft.com/office/powerpoint/2010/main" val="16623527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type="wd">
                                    <p:tmPct val="15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type="wd">
                                    <p:tmPct val="15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type="wd">
                                    <p:tmPct val="15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iterate type="wd">
                                    <p:tmPct val="15000"/>
                                  </p:iterate>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dirty="0">
                <a:solidFill>
                  <a:schemeClr val="bg1"/>
                </a:solidFill>
                <a:ea typeface="+mj-lt"/>
                <a:cs typeface="+mj-lt"/>
              </a:rPr>
              <a:t> </a:t>
            </a:r>
            <a:r>
              <a:rPr lang="en-US" sz="5400" dirty="0">
                <a:solidFill>
                  <a:schemeClr val="bg1"/>
                </a:solidFill>
                <a:ea typeface="+mj-lt"/>
                <a:cs typeface="+mj-lt"/>
              </a:rPr>
              <a:t>IMPLANCED </a:t>
            </a:r>
            <a:br>
              <a:rPr lang="en-US" sz="5400" dirty="0">
                <a:ea typeface="+mj-lt"/>
                <a:cs typeface="+mj-lt"/>
              </a:rPr>
            </a:br>
            <a:r>
              <a:rPr lang="en-US" sz="5400" dirty="0">
                <a:solidFill>
                  <a:schemeClr val="bg1"/>
                </a:solidFill>
                <a:ea typeface="+mj-lt"/>
                <a:cs typeface="+mj-lt"/>
              </a:rPr>
              <a:t>DATA HANDLNG</a:t>
            </a:r>
            <a:r>
              <a:rPr lang="en-US" sz="5400" b="1" dirty="0">
                <a:solidFill>
                  <a:schemeClr val="bg1"/>
                </a:solidFill>
                <a:ea typeface="+mj-lt"/>
                <a:cs typeface="+mj-lt"/>
              </a:rPr>
              <a:t> </a:t>
            </a:r>
            <a:endParaRPr lang="en-US" sz="5400" dirty="0">
              <a:solidFill>
                <a:schemeClr val="bg1"/>
              </a:solidFill>
            </a:endParaRPr>
          </a:p>
        </p:txBody>
      </p:sp>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dirty="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dirty="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grpSp>
        <p:nvGrpSpPr>
          <p:cNvPr id="40" name="Group 3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99627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imblearn.over_sampling</a:t>
            </a:r>
            <a:r>
              <a:rPr lang="en-US" sz="3000" dirty="0"/>
              <a:t> </a:t>
            </a:r>
            <a:br>
              <a:rPr lang="en-US" sz="3000" dirty="0"/>
            </a:br>
            <a:r>
              <a:rPr lang="en-US" sz="3000" dirty="0"/>
              <a:t>import SMOTE </a:t>
            </a:r>
            <a:r>
              <a:rPr lang="en-US" sz="3000" dirty="0" err="1"/>
              <a:t>sm</a:t>
            </a:r>
            <a:r>
              <a:rPr lang="en-US" sz="3000" dirty="0"/>
              <a:t> = SMOTE(</a:t>
            </a:r>
            <a:r>
              <a:rPr lang="en-US" sz="3000" dirty="0" err="1"/>
              <a:t>sampling_strategy</a:t>
            </a:r>
            <a:r>
              <a:rPr lang="en-US" sz="3000" dirty="0"/>
              <a:t>=0.5) </a:t>
            </a:r>
            <a:r>
              <a:rPr lang="en-US" sz="3000" dirty="0" err="1"/>
              <a:t>X_resampled</a:t>
            </a:r>
            <a:r>
              <a:rPr lang="en-US" sz="3000" dirty="0"/>
              <a:t>, </a:t>
            </a:r>
            <a:r>
              <a:rPr lang="en-US" sz="3000" dirty="0" err="1"/>
              <a:t>y_resampled</a:t>
            </a:r>
            <a:r>
              <a:rPr lang="en-US" sz="3000" dirty="0"/>
              <a:t> = </a:t>
            </a:r>
            <a:r>
              <a:rPr lang="en-US" sz="3000" dirty="0" err="1"/>
              <a:t>sm.fit_resample</a:t>
            </a:r>
            <a:r>
              <a:rPr lang="en-US" sz="3000" dirty="0"/>
              <a:t>(</a:t>
            </a:r>
            <a:r>
              <a:rPr lang="en-US" sz="3000" dirty="0" err="1"/>
              <a:t>X_train</a:t>
            </a:r>
            <a:r>
              <a:rPr lang="en-US" sz="3000" dirty="0"/>
              <a:t>, </a:t>
            </a:r>
            <a:r>
              <a:rPr lang="en-US" sz="3000" dirty="0" err="1"/>
              <a:t>y_train</a:t>
            </a:r>
            <a:r>
              <a:rPr lang="en-US" sz="3000" dirty="0"/>
              <a:t>) # Train the model with the resampled data </a:t>
            </a:r>
            <a:r>
              <a:rPr lang="en-US" sz="3000" dirty="0" err="1"/>
              <a:t>model.fit</a:t>
            </a:r>
            <a:r>
              <a:rPr lang="en-US" sz="3000" dirty="0"/>
              <a:t>(</a:t>
            </a:r>
            <a:r>
              <a:rPr lang="en-US" sz="3000" dirty="0" err="1"/>
              <a:t>X_resampled</a:t>
            </a:r>
            <a:r>
              <a:rPr lang="en-US" sz="3000" dirty="0"/>
              <a:t>, </a:t>
            </a:r>
            <a:r>
              <a:rPr lang="en-US" sz="3000" dirty="0" err="1"/>
              <a:t>y_resampled</a:t>
            </a:r>
            <a:r>
              <a:rPr lang="en-US" sz="3000" dirty="0"/>
              <a:t>)</a:t>
            </a:r>
          </a:p>
        </p:txBody>
      </p:sp>
      <p:cxnSp>
        <p:nvCxnSpPr>
          <p:cNvPr id="54" name="Straight Connector 53">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PROGRAM</a:t>
            </a:r>
          </a:p>
        </p:txBody>
      </p:sp>
    </p:spTree>
    <p:extLst>
      <p:ext uri="{BB962C8B-B14F-4D97-AF65-F5344CB8AC3E}">
        <p14:creationId xmlns:p14="http://schemas.microsoft.com/office/powerpoint/2010/main" val="2513762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25000"/>
          </a:blip>
          <a:srcRect l="-3188" t="4321" r="3070" b="-2469"/>
          <a:stretch/>
        </p:blipFill>
        <p:spPr>
          <a:xfrm>
            <a:off x="143793" y="-431311"/>
            <a:ext cx="12206391" cy="6880584"/>
          </a:xfrm>
          <a:prstGeom prst="rect">
            <a:avLst/>
          </a:prstGeom>
        </p:spPr>
      </p:pic>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1484311" y="441385"/>
            <a:ext cx="10018713" cy="1436298"/>
          </a:xfrm>
        </p:spPr>
        <p:txBody>
          <a:bodyPr vert="horz" lIns="91440" tIns="45720" rIns="91440" bIns="45720" rtlCol="0" anchor="b">
            <a:normAutofit/>
          </a:bodyPr>
          <a:lstStyle/>
          <a:p>
            <a:pPr algn="l"/>
            <a:r>
              <a:rPr lang="en-US" sz="5300" b="1" dirty="0">
                <a:latin typeface="Times New Roman"/>
                <a:ea typeface="+mj-lt"/>
                <a:cs typeface="+mj-lt"/>
              </a:rPr>
              <a:t>        Descriptive Analytics</a:t>
            </a:r>
            <a:endParaRPr lang="en-US" sz="5300" dirty="0">
              <a:latin typeface="Times New Roman"/>
              <a:cs typeface="Times New Roman"/>
            </a:endParaRPr>
          </a:p>
        </p:txBody>
      </p:sp>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1370044" y="2494471"/>
            <a:ext cx="8781507" cy="3296729"/>
          </a:xfrm>
        </p:spPr>
        <p:txBody>
          <a:bodyPr vert="horz" lIns="91440" tIns="45720" rIns="91440" bIns="45720" rtlCol="0" anchor="t">
            <a:normAutofit/>
          </a:bodyPr>
          <a:lstStyle/>
          <a:p>
            <a:pPr algn="l"/>
            <a:r>
              <a:rPr lang="en-US" sz="3000" dirty="0">
                <a:solidFill>
                  <a:srgbClr val="D1D5DB"/>
                </a:solidFill>
                <a:ea typeface="+mn-lt"/>
                <a:cs typeface="+mn-lt"/>
              </a:rPr>
              <a:t>  Data Exploration:</a:t>
            </a:r>
            <a:endParaRPr lang="en-US" sz="3000" dirty="0">
              <a:solidFill>
                <a:srgbClr val="FFFFFF"/>
              </a:solidFill>
              <a:ea typeface="+mn-lt"/>
              <a:cs typeface="+mn-lt"/>
            </a:endParaRPr>
          </a:p>
          <a:p>
            <a:pPr algn="l">
              <a:buClr>
                <a:srgbClr val="1287C3"/>
              </a:buClr>
            </a:pPr>
            <a:r>
              <a:rPr lang="en-US" sz="3000" dirty="0">
                <a:solidFill>
                  <a:srgbClr val="D1D5DB"/>
                </a:solidFill>
                <a:ea typeface="+mn-lt"/>
                <a:cs typeface="+mn-lt"/>
              </a:rPr>
              <a:t>                           Initial analysis to understand </a:t>
            </a:r>
            <a:endParaRPr lang="en-US" sz="3000" dirty="0">
              <a:solidFill>
                <a:srgbClr val="FFFFFF"/>
              </a:solidFill>
              <a:ea typeface="+mn-lt"/>
              <a:cs typeface="+mn-lt"/>
            </a:endParaRPr>
          </a:p>
          <a:p>
            <a:pPr algn="l"/>
            <a:r>
              <a:rPr lang="en-US" sz="3000" dirty="0">
                <a:solidFill>
                  <a:srgbClr val="D1D5DB"/>
                </a:solidFill>
                <a:ea typeface="+mn-lt"/>
                <a:cs typeface="+mn-lt"/>
              </a:rPr>
              <a:t>  data characteristics.</a:t>
            </a:r>
            <a:endParaRPr lang="en-US" sz="3000" dirty="0"/>
          </a:p>
          <a:p>
            <a:pPr algn="l"/>
            <a:r>
              <a:rPr lang="en-US" sz="3000" dirty="0">
                <a:solidFill>
                  <a:srgbClr val="D1D5DB"/>
                </a:solidFill>
                <a:ea typeface="+mn-lt"/>
                <a:cs typeface="+mn-lt"/>
              </a:rPr>
              <a:t> Data Visualization: </a:t>
            </a:r>
            <a:endParaRPr lang="en-US" sz="3000" dirty="0">
              <a:solidFill>
                <a:srgbClr val="FFFFFF"/>
              </a:solidFill>
              <a:ea typeface="+mn-lt"/>
              <a:cs typeface="+mn-lt"/>
            </a:endParaRPr>
          </a:p>
          <a:p>
            <a:pPr algn="l"/>
            <a:r>
              <a:rPr lang="en-US" sz="3000" dirty="0">
                <a:solidFill>
                  <a:srgbClr val="D1D5DB"/>
                </a:solidFill>
                <a:ea typeface="+mn-lt"/>
                <a:cs typeface="+mn-lt"/>
              </a:rPr>
              <a:t>                          Using charts to spot trends and patterns.</a:t>
            </a:r>
            <a:endParaRPr lang="en-US" sz="3000" dirty="0"/>
          </a:p>
          <a:p>
            <a:pPr algn="l">
              <a:buClr>
                <a:srgbClr val="1287C3"/>
              </a:buClr>
              <a:buFont typeface="Arial"/>
              <a:buChar char="•"/>
            </a:pPr>
            <a:endParaRPr lang="en-US" sz="3000" dirty="0"/>
          </a:p>
        </p:txBody>
      </p:sp>
    </p:spTree>
    <p:extLst>
      <p:ext uri="{BB962C8B-B14F-4D97-AF65-F5344CB8AC3E}">
        <p14:creationId xmlns:p14="http://schemas.microsoft.com/office/powerpoint/2010/main" val="337321555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108112422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5400" b="1" dirty="0">
                <a:latin typeface="Times New Roman"/>
                <a:ea typeface="+mj-lt"/>
                <a:cs typeface="+mj-lt"/>
              </a:rPr>
              <a:t>Anomaly Detection</a:t>
            </a:r>
            <a:endParaRPr lang="en-US" sz="5400" dirty="0">
              <a:latin typeface="Times New Roman"/>
              <a:cs typeface="Times New Roman"/>
            </a:endParaRPr>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dirty="0">
                <a:ea typeface="+mn-lt"/>
                <a:cs typeface="+mn-lt"/>
              </a:rPr>
              <a:t>      Identifying outliers in data using Isolation Forest.</a:t>
            </a:r>
          </a:p>
          <a:p>
            <a:pPr marL="0" indent="0">
              <a:buNone/>
            </a:pPr>
            <a:r>
              <a:rPr lang="en-US" dirty="0">
                <a:ea typeface="+mn-lt"/>
                <a:cs typeface="+mn-lt"/>
              </a:rPr>
              <a:t>      Set a contamination parameter for the expected proportion of outliers.</a:t>
            </a:r>
            <a:endParaRPr lang="en-US" dirty="0"/>
          </a:p>
          <a:p>
            <a:pPr>
              <a:buClr>
                <a:srgbClr val="1287C3"/>
              </a:buClr>
            </a:pPr>
            <a:endParaRPr lang="en-US" dirty="0"/>
          </a:p>
        </p:txBody>
      </p:sp>
      <p:pic>
        <p:nvPicPr>
          <p:cNvPr id="7" name="Picture 6" descr="A drawing of a map&#10;&#10;Description automatically generated">
            <a:extLst>
              <a:ext uri="{FF2B5EF4-FFF2-40B4-BE49-F238E27FC236}">
                <a16:creationId xmlns:a16="http://schemas.microsoft.com/office/drawing/2014/main" id="{72E38ADF-A98F-FA17-1114-2604C736769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986154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3114-6F9D-F5FF-B03E-35D660C238D1}"/>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sklearn.ensemble</a:t>
            </a:r>
            <a:r>
              <a:rPr lang="en-US" sz="3000" dirty="0"/>
              <a:t> </a:t>
            </a:r>
            <a:br>
              <a:rPr lang="en-US" sz="3000" dirty="0"/>
            </a:br>
            <a:r>
              <a:rPr lang="en-US" sz="3000" dirty="0"/>
              <a:t>import </a:t>
            </a:r>
            <a:r>
              <a:rPr lang="en-US" sz="3000" dirty="0" err="1"/>
              <a:t>IsolationForest</a:t>
            </a:r>
            <a:br>
              <a:rPr lang="en-US" sz="3000" dirty="0"/>
            </a:br>
            <a:r>
              <a:rPr lang="en-US" sz="3000" dirty="0"/>
              <a:t> </a:t>
            </a:r>
            <a:r>
              <a:rPr lang="en-US" sz="3000" dirty="0" err="1"/>
              <a:t>clf</a:t>
            </a:r>
            <a:r>
              <a:rPr lang="en-US" sz="3000" dirty="0"/>
              <a:t> = </a:t>
            </a:r>
            <a:r>
              <a:rPr lang="en-US" sz="3000" dirty="0" err="1"/>
              <a:t>IsolationForest</a:t>
            </a:r>
            <a:r>
              <a:rPr lang="en-US" sz="3000" dirty="0"/>
              <a:t>(contamination=0.05) </a:t>
            </a:r>
            <a:br>
              <a:rPr lang="en-US" sz="3000" dirty="0"/>
            </a:br>
            <a:r>
              <a:rPr lang="en-US" sz="3000" dirty="0" err="1"/>
              <a:t>clf.fit</a:t>
            </a:r>
            <a:r>
              <a:rPr lang="en-US" sz="3000" dirty="0"/>
              <a:t>(X)</a:t>
            </a:r>
            <a:br>
              <a:rPr lang="en-US" sz="3000" dirty="0"/>
            </a:br>
            <a:r>
              <a:rPr lang="en-US" sz="3000" dirty="0"/>
              <a:t> # X is your transaction data predictions = </a:t>
            </a:r>
            <a:r>
              <a:rPr lang="en-US" sz="3000" dirty="0" err="1"/>
              <a:t>clf.predict</a:t>
            </a:r>
            <a:r>
              <a:rPr lang="en-US" sz="3000" dirty="0"/>
              <a:t>(X)</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Program</a:t>
            </a:r>
          </a:p>
        </p:txBody>
      </p:sp>
    </p:spTree>
    <p:extLst>
      <p:ext uri="{BB962C8B-B14F-4D97-AF65-F5344CB8AC3E}">
        <p14:creationId xmlns:p14="http://schemas.microsoft.com/office/powerpoint/2010/main" val="4924968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redit card&#10;&#10;Description automatically generated">
            <a:extLst>
              <a:ext uri="{FF2B5EF4-FFF2-40B4-BE49-F238E27FC236}">
                <a16:creationId xmlns:a16="http://schemas.microsoft.com/office/drawing/2014/main" id="{F7CCC92F-39BB-8070-1F00-FE3A08DFC76E}"/>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22737" b="2263"/>
          <a:stretch/>
        </p:blipFill>
        <p:spPr>
          <a:xfrm>
            <a:off x="20" y="10"/>
            <a:ext cx="12191980" cy="6857990"/>
          </a:xfrm>
          <a:prstGeom prst="rect">
            <a:avLst/>
          </a:prstGeom>
        </p:spPr>
      </p:pic>
      <p:sp>
        <p:nvSpPr>
          <p:cNvPr id="2" name="Title 1">
            <a:extLst>
              <a:ext uri="{FF2B5EF4-FFF2-40B4-BE49-F238E27FC236}">
                <a16:creationId xmlns:a16="http://schemas.microsoft.com/office/drawing/2014/main" id="{5CD833C3-5040-A0EE-AAA5-9D401D0EA950}"/>
              </a:ext>
            </a:extLst>
          </p:cNvPr>
          <p:cNvSpPr>
            <a:spLocks noGrp="1"/>
          </p:cNvSpPr>
          <p:nvPr>
            <p:ph type="title"/>
          </p:nvPr>
        </p:nvSpPr>
        <p:spPr>
          <a:xfrm>
            <a:off x="1484311" y="685800"/>
            <a:ext cx="10018713" cy="1752599"/>
          </a:xfrm>
        </p:spPr>
        <p:txBody>
          <a:bodyPr anchor="b">
            <a:normAutofit/>
          </a:bodyPr>
          <a:lstStyle/>
          <a:p>
            <a:pPr algn="l"/>
            <a:r>
              <a:rPr lang="en-US" sz="4800" b="1" dirty="0">
                <a:ea typeface="+mj-lt"/>
                <a:cs typeface="+mj-lt"/>
              </a:rPr>
              <a:t>Predictive Analytics</a:t>
            </a:r>
            <a:endParaRPr lang="en-US" sz="4800"/>
          </a:p>
        </p:txBody>
      </p:sp>
      <p:sp>
        <p:nvSpPr>
          <p:cNvPr id="3" name="Content Placeholder 2">
            <a:extLst>
              <a:ext uri="{FF2B5EF4-FFF2-40B4-BE49-F238E27FC236}">
                <a16:creationId xmlns:a16="http://schemas.microsoft.com/office/drawing/2014/main" id="{E867D14A-2BF8-729F-44EF-9455EB9ED374}"/>
              </a:ext>
            </a:extLst>
          </p:cNvPr>
          <p:cNvSpPr>
            <a:spLocks noGrp="1"/>
          </p:cNvSpPr>
          <p:nvPr>
            <p:ph idx="1"/>
          </p:nvPr>
        </p:nvSpPr>
        <p:spPr>
          <a:xfrm>
            <a:off x="1269402" y="2666999"/>
            <a:ext cx="10233621" cy="3124201"/>
          </a:xfrm>
        </p:spPr>
        <p:txBody>
          <a:bodyPr anchor="t">
            <a:normAutofit/>
          </a:bodyPr>
          <a:lstStyle/>
          <a:p>
            <a:pPr marL="0" indent="0">
              <a:buNone/>
            </a:pPr>
            <a:r>
              <a:rPr lang="en-US" dirty="0">
                <a:latin typeface="Times New Roman"/>
                <a:ea typeface="+mn-lt"/>
                <a:cs typeface="+mn-lt"/>
              </a:rPr>
              <a:t>     </a:t>
            </a:r>
            <a:endParaRPr lang="en-US" dirty="0">
              <a:latin typeface="Times New Roman"/>
              <a:ea typeface="+mn-lt"/>
              <a:cs typeface="Times New Roman"/>
            </a:endParaRPr>
          </a:p>
          <a:p>
            <a:pPr marL="0" indent="0">
              <a:buNone/>
            </a:pPr>
            <a:r>
              <a:rPr lang="en-US" dirty="0">
                <a:latin typeface="Times New Roman"/>
                <a:ea typeface="+mn-lt"/>
                <a:cs typeface="+mn-lt"/>
              </a:rPr>
              <a:t>   Using logistic regression to predict fraud.</a:t>
            </a:r>
            <a:endParaRPr lang="en-US" dirty="0">
              <a:latin typeface="Times New Roman"/>
              <a:cs typeface="Times New Roman"/>
            </a:endParaRPr>
          </a:p>
          <a:p>
            <a:pPr marL="0" indent="0">
              <a:buClr>
                <a:srgbClr val="1287C3"/>
              </a:buClr>
              <a:buNone/>
            </a:pPr>
            <a:r>
              <a:rPr lang="en-US" dirty="0">
                <a:latin typeface="Times New Roman"/>
                <a:ea typeface="+mn-lt"/>
                <a:cs typeface="+mn-lt"/>
              </a:rPr>
              <a:t>   Split data into training and test sets for model evaluation.</a:t>
            </a:r>
            <a:endParaRPr lang="en-US" dirty="0">
              <a:latin typeface="Times New Roman"/>
              <a:cs typeface="Times New Roman"/>
            </a:endParaRPr>
          </a:p>
          <a:p>
            <a:pPr>
              <a:buClr>
                <a:srgbClr val="1287C3"/>
              </a:buClr>
            </a:pPr>
            <a:endParaRPr lang="en-US">
              <a:latin typeface="Times New Roman"/>
              <a:cs typeface="Times New Roman"/>
            </a:endParaRPr>
          </a:p>
        </p:txBody>
      </p:sp>
      <p:sp>
        <p:nvSpPr>
          <p:cNvPr id="5" name="TextBox 4">
            <a:extLst>
              <a:ext uri="{FF2B5EF4-FFF2-40B4-BE49-F238E27FC236}">
                <a16:creationId xmlns:a16="http://schemas.microsoft.com/office/drawing/2014/main" id="{BDAE50A3-4220-0E57-A959-B2ED16A0E2E8}"/>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87286933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5"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dirty="0"/>
              <a:t>Program:</a:t>
            </a:r>
            <a:br>
              <a:rPr lang="en-US" sz="2000" dirty="0"/>
            </a:br>
            <a:br>
              <a:rPr lang="en-US" sz="2000" dirty="0"/>
            </a:br>
            <a:br>
              <a:rPr lang="en-US" sz="2000" dirty="0"/>
            </a:br>
            <a:r>
              <a:rPr lang="en-US" sz="2000" dirty="0"/>
              <a:t>from </a:t>
            </a:r>
            <a:r>
              <a:rPr lang="en-US" sz="2000" dirty="0" err="1"/>
              <a:t>sklearn.model_selection</a:t>
            </a:r>
            <a:r>
              <a:rPr lang="en-US" sz="2000" dirty="0"/>
              <a:t> import </a:t>
            </a:r>
            <a:r>
              <a:rPr lang="en-US" sz="2000" dirty="0" err="1"/>
              <a:t>train_test_split</a:t>
            </a:r>
            <a:r>
              <a:rPr lang="en-US" sz="2000" dirty="0"/>
              <a:t> </a:t>
            </a:r>
            <a:br>
              <a:rPr lang="en-US" sz="2000" dirty="0"/>
            </a:br>
            <a:r>
              <a:rPr lang="en-US" sz="2000" dirty="0"/>
              <a:t>from </a:t>
            </a:r>
            <a:r>
              <a:rPr lang="en-US" sz="2000" dirty="0" err="1"/>
              <a:t>sklearn.linear_model</a:t>
            </a:r>
            <a:r>
              <a:rPr lang="en-US" sz="2000" dirty="0"/>
              <a:t> import </a:t>
            </a:r>
            <a:r>
              <a:rPr lang="en-US" sz="2000" dirty="0" err="1"/>
              <a:t>LogisticRegression</a:t>
            </a:r>
            <a:br>
              <a:rPr lang="en-US" sz="2000" dirty="0"/>
            </a:br>
            <a:r>
              <a:rPr lang="en-US" sz="2000" dirty="0"/>
              <a:t> from </a:t>
            </a:r>
            <a:r>
              <a:rPr lang="en-US" sz="2000" dirty="0" err="1"/>
              <a:t>sklearn.metrics</a:t>
            </a:r>
            <a:r>
              <a:rPr lang="en-US" sz="2000" dirty="0"/>
              <a:t> import </a:t>
            </a:r>
            <a:r>
              <a:rPr lang="en-US" sz="2000" dirty="0" err="1"/>
              <a:t>accuracy_score</a:t>
            </a:r>
            <a:r>
              <a:rPr lang="en-US" sz="2000" dirty="0"/>
              <a:t>, </a:t>
            </a:r>
            <a:br>
              <a:rPr lang="en-US" sz="2000" dirty="0"/>
            </a:br>
            <a:r>
              <a:rPr lang="en-US" sz="2000" dirty="0" err="1"/>
              <a:t>confusion_matrix</a:t>
            </a:r>
            <a:r>
              <a:rPr lang="en-US" sz="2000" dirty="0"/>
              <a:t> </a:t>
            </a:r>
            <a:r>
              <a:rPr lang="en-US" sz="2000" dirty="0" err="1"/>
              <a:t>X_train</a:t>
            </a:r>
            <a:r>
              <a:rPr lang="en-US" sz="2000" dirty="0"/>
              <a:t>,</a:t>
            </a:r>
            <a:br>
              <a:rPr lang="en-US" sz="2000" dirty="0"/>
            </a:b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a:t>
            </a:r>
            <a:br>
              <a:rPr lang="en-US" sz="2000" dirty="0"/>
            </a:br>
            <a:r>
              <a:rPr lang="en-US" sz="2000" dirty="0"/>
              <a:t> model = </a:t>
            </a:r>
            <a:r>
              <a:rPr lang="en-US" sz="2000" dirty="0" err="1"/>
              <a:t>LogisticRegression</a:t>
            </a:r>
            <a:r>
              <a:rPr lang="en-US" sz="2000" dirty="0"/>
              <a:t>()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br>
              <a:rPr lang="en-US" sz="2000" dirty="0"/>
            </a:br>
            <a:r>
              <a:rPr lang="en-US" sz="2000" dirty="0"/>
              <a:t> predictions = </a:t>
            </a:r>
            <a:r>
              <a:rPr lang="en-US" sz="2000" dirty="0" err="1"/>
              <a:t>model.predict</a:t>
            </a:r>
            <a:r>
              <a:rPr lang="en-US" sz="2000" dirty="0"/>
              <a:t>(</a:t>
            </a:r>
            <a:r>
              <a:rPr lang="en-US" sz="2000" dirty="0" err="1"/>
              <a:t>X_test</a:t>
            </a:r>
            <a:r>
              <a:rPr lang="en-US" sz="2000" dirty="0"/>
              <a:t>)</a:t>
            </a:r>
            <a:br>
              <a:rPr lang="en-US" sz="2000" dirty="0"/>
            </a:br>
            <a:r>
              <a:rPr lang="en-US" sz="2000" dirty="0"/>
              <a:t> accuracy = </a:t>
            </a:r>
            <a:r>
              <a:rPr lang="en-US" sz="2000" dirty="0" err="1"/>
              <a:t>accuracy_score</a:t>
            </a:r>
            <a:r>
              <a:rPr lang="en-US" sz="2000" dirty="0"/>
              <a:t>(</a:t>
            </a:r>
            <a:r>
              <a:rPr lang="en-US" sz="2000" dirty="0" err="1"/>
              <a:t>y_test</a:t>
            </a:r>
            <a:r>
              <a:rPr lang="en-US" sz="2000" dirty="0"/>
              <a:t>, predictions)</a:t>
            </a:r>
            <a:br>
              <a:rPr lang="en-US" sz="2000" dirty="0"/>
            </a:br>
            <a:r>
              <a:rPr lang="en-US" sz="2000" dirty="0"/>
              <a:t> cm = </a:t>
            </a:r>
            <a:r>
              <a:rPr lang="en-US" sz="2000" dirty="0" err="1"/>
              <a:t>confusion_matrix</a:t>
            </a:r>
            <a:r>
              <a:rPr lang="en-US" sz="2000" dirty="0"/>
              <a:t>(</a:t>
            </a:r>
            <a:r>
              <a:rPr lang="en-US" sz="2000" dirty="0" err="1"/>
              <a:t>y_test</a:t>
            </a:r>
            <a:r>
              <a:rPr lang="en-US" sz="2000" dirty="0"/>
              <a:t>, predictions)</a:t>
            </a:r>
          </a:p>
        </p:txBody>
      </p:sp>
    </p:spTree>
    <p:extLst>
      <p:ext uri="{BB962C8B-B14F-4D97-AF65-F5344CB8AC3E}">
        <p14:creationId xmlns:p14="http://schemas.microsoft.com/office/powerpoint/2010/main" val="31622597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everal credit cards&#10;&#10;Description automatically generated">
            <a:extLst>
              <a:ext uri="{FF2B5EF4-FFF2-40B4-BE49-F238E27FC236}">
                <a16:creationId xmlns:a16="http://schemas.microsoft.com/office/drawing/2014/main" id="{A11AEF16-3551-7C41-4FE3-B7E0B679CC4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143" r="9091" b="1873"/>
          <a:stretch/>
        </p:blipFill>
        <p:spPr>
          <a:xfrm>
            <a:off x="20" y="10"/>
            <a:ext cx="12191980" cy="6857990"/>
          </a:xfrm>
          <a:prstGeom prst="rect">
            <a:avLst/>
          </a:prstGeom>
        </p:spPr>
      </p:pic>
      <p:sp>
        <p:nvSpPr>
          <p:cNvPr id="9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38C68-C043-393A-8CBD-30DE739CA26D}"/>
              </a:ext>
            </a:extLst>
          </p:cNvPr>
          <p:cNvSpPr>
            <a:spLocks noGrp="1"/>
          </p:cNvSpPr>
          <p:nvPr>
            <p:ph type="title"/>
          </p:nvPr>
        </p:nvSpPr>
        <p:spPr>
          <a:xfrm>
            <a:off x="685800" y="670784"/>
            <a:ext cx="4080932" cy="1240129"/>
          </a:xfrm>
        </p:spPr>
        <p:txBody>
          <a:bodyPr vert="horz" lIns="91440" tIns="45720" rIns="91440" bIns="45720" rtlCol="0" anchor="b">
            <a:normAutofit/>
          </a:bodyPr>
          <a:lstStyle/>
          <a:p>
            <a:pPr algn="l"/>
            <a:r>
              <a:rPr lang="en-US" sz="4200">
                <a:solidFill>
                  <a:schemeClr val="bg1"/>
                </a:solidFill>
              </a:rPr>
              <a:t>INTRODUCTION</a:t>
            </a:r>
          </a:p>
        </p:txBody>
      </p:sp>
      <p:sp>
        <p:nvSpPr>
          <p:cNvPr id="3" name="Text Placeholder 2">
            <a:extLst>
              <a:ext uri="{FF2B5EF4-FFF2-40B4-BE49-F238E27FC236}">
                <a16:creationId xmlns:a16="http://schemas.microsoft.com/office/drawing/2014/main" id="{52133C04-4194-DA99-1B93-A26C7D3A3CDE}"/>
              </a:ext>
            </a:extLst>
          </p:cNvPr>
          <p:cNvSpPr>
            <a:spLocks noGrp="1"/>
          </p:cNvSpPr>
          <p:nvPr>
            <p:ph type="body" idx="1"/>
          </p:nvPr>
        </p:nvSpPr>
        <p:spPr>
          <a:xfrm>
            <a:off x="685800" y="2414119"/>
            <a:ext cx="4080933" cy="3197043"/>
          </a:xfrm>
        </p:spPr>
        <p:txBody>
          <a:bodyPr vert="horz" lIns="91440" tIns="45720" rIns="91440" bIns="45720" rtlCol="0" anchor="t">
            <a:noAutofit/>
          </a:bodyPr>
          <a:lstStyle/>
          <a:p>
            <a:pPr algn="l">
              <a:lnSpc>
                <a:spcPct val="90000"/>
              </a:lnSpc>
            </a:pPr>
            <a:r>
              <a:rPr lang="en-US" sz="1500">
                <a:solidFill>
                  <a:schemeClr val="bg1"/>
                </a:solidFill>
              </a:rPr>
              <a:t>              Machine   learning   algorithms   play  a  crucial  role   identifying    fraudulent  transactions  by   analyzing   patterns  and  anomalies  in credit   card  data.</a:t>
            </a:r>
            <a:endParaRPr lang="en-US">
              <a:solidFill>
                <a:schemeClr val="bg1"/>
              </a:solidFill>
            </a:endParaRPr>
          </a:p>
          <a:p>
            <a:pPr algn="l">
              <a:lnSpc>
                <a:spcPct val="90000"/>
              </a:lnSpc>
            </a:pPr>
            <a:endParaRPr lang="en-US" sz="1500">
              <a:solidFill>
                <a:schemeClr val="bg1"/>
              </a:solidFill>
            </a:endParaRPr>
          </a:p>
          <a:p>
            <a:pPr algn="l">
              <a:lnSpc>
                <a:spcPct val="90000"/>
              </a:lnSpc>
            </a:pPr>
            <a:r>
              <a:rPr lang="en-US" sz="1500">
                <a:solidFill>
                  <a:schemeClr val="bg1"/>
                </a:solidFill>
              </a:rPr>
              <a:t>              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n working on a machine&#10;&#10;Description automatically generated">
            <a:extLst>
              <a:ext uri="{FF2B5EF4-FFF2-40B4-BE49-F238E27FC236}">
                <a16:creationId xmlns:a16="http://schemas.microsoft.com/office/drawing/2014/main" id="{F3D3A7B6-1591-6C70-6148-315013FC187E}"/>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18FE3783-D3A3-B42B-7864-AAFBCA3B1F84}"/>
              </a:ext>
            </a:extLst>
          </p:cNvPr>
          <p:cNvSpPr>
            <a:spLocks noGrp="1"/>
          </p:cNvSpPr>
          <p:nvPr>
            <p:ph type="title"/>
          </p:nvPr>
        </p:nvSpPr>
        <p:spPr>
          <a:xfrm>
            <a:off x="643467" y="639099"/>
            <a:ext cx="3647493" cy="4965833"/>
          </a:xfrm>
        </p:spPr>
        <p:txBody>
          <a:bodyPr>
            <a:normAutofit/>
          </a:bodyPr>
          <a:lstStyle/>
          <a:p>
            <a:pPr algn="r"/>
            <a:r>
              <a:rPr lang="en-US" b="1">
                <a:ea typeface="+mj-lt"/>
                <a:cs typeface="+mj-lt"/>
              </a:rPr>
              <a:t>Rule-Based System</a:t>
            </a:r>
            <a:endParaRPr lang="en-US"/>
          </a:p>
        </p:txBody>
      </p:sp>
      <p:cxnSp>
        <p:nvCxnSpPr>
          <p:cNvPr id="12" name="Straight Connector 1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9F9491-E82F-B095-931F-3B18AABF679C}"/>
              </a:ext>
            </a:extLst>
          </p:cNvPr>
          <p:cNvSpPr>
            <a:spLocks noGrp="1"/>
          </p:cNvSpPr>
          <p:nvPr>
            <p:ph idx="1"/>
          </p:nvPr>
        </p:nvSpPr>
        <p:spPr>
          <a:xfrm>
            <a:off x="4979938" y="639099"/>
            <a:ext cx="6591346" cy="4965833"/>
          </a:xfrm>
        </p:spPr>
        <p:txBody>
          <a:bodyPr>
            <a:normAutofit/>
          </a:bodyPr>
          <a:lstStyle/>
          <a:p>
            <a:pPr marL="0" indent="0">
              <a:buClr>
                <a:srgbClr val="1287C3"/>
              </a:buClr>
              <a:buNone/>
            </a:pPr>
            <a:r>
              <a:rPr lang="en-US" dirty="0">
                <a:ea typeface="+mn-lt"/>
                <a:cs typeface="+mn-lt"/>
              </a:rPr>
              <a:t>         Define rules to classify transactions as legitimate or fraudulent.</a:t>
            </a:r>
            <a:endParaRPr lang="en-US" dirty="0"/>
          </a:p>
          <a:p>
            <a:pPr marL="0" indent="0">
              <a:buClr>
                <a:srgbClr val="1287C3"/>
              </a:buClr>
              <a:buNone/>
            </a:pPr>
            <a:r>
              <a:rPr lang="en-US" dirty="0">
                <a:ea typeface="+mn-lt"/>
                <a:cs typeface="+mn-lt"/>
              </a:rPr>
              <a:t>      </a:t>
            </a:r>
          </a:p>
          <a:p>
            <a:pPr marL="0" indent="0">
              <a:buNone/>
            </a:pPr>
            <a:r>
              <a:rPr lang="en-US" dirty="0">
                <a:ea typeface="+mn-lt"/>
                <a:cs typeface="+mn-lt"/>
              </a:rPr>
              <a:t>        Rules may be based on transaction amount, location, or other factors.</a:t>
            </a:r>
            <a:endParaRPr lang="en-US"/>
          </a:p>
          <a:p>
            <a:pPr marL="0" indent="0">
              <a:buNone/>
            </a:pPr>
            <a:endParaRPr lang="en-US"/>
          </a:p>
        </p:txBody>
      </p:sp>
      <p:sp>
        <p:nvSpPr>
          <p:cNvPr id="5" name="TextBox 4">
            <a:extLst>
              <a:ext uri="{FF2B5EF4-FFF2-40B4-BE49-F238E27FC236}">
                <a16:creationId xmlns:a16="http://schemas.microsoft.com/office/drawing/2014/main"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53009499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18AB70F-F374-4950-5D4E-87EE3886F3F8}"/>
              </a:ext>
            </a:extLst>
          </p:cNvPr>
          <p:cNvSpPr>
            <a:spLocks noGrp="1"/>
          </p:cNvSpPr>
          <p:nvPr>
            <p:ph type="title"/>
          </p:nvPr>
        </p:nvSpPr>
        <p:spPr>
          <a:xfrm>
            <a:off x="2928401" y="1006257"/>
            <a:ext cx="7438810" cy="3248802"/>
          </a:xfrm>
        </p:spPr>
        <p:txBody>
          <a:bodyPr vert="horz" lIns="91440" tIns="45720" rIns="91440" bIns="45720" rtlCol="0" anchor="b">
            <a:noAutofit/>
          </a:bodyPr>
          <a:lstStyle/>
          <a:p>
            <a:pPr algn="l">
              <a:lnSpc>
                <a:spcPct val="90000"/>
              </a:lnSpc>
            </a:pPr>
            <a:r>
              <a:rPr lang="en-US" sz="3200" dirty="0">
                <a:solidFill>
                  <a:schemeClr val="accent1">
                    <a:lumMod val="50000"/>
                  </a:schemeClr>
                </a:solidFill>
                <a:latin typeface="Times New Roman"/>
                <a:cs typeface="Times New Roman"/>
              </a:rPr>
              <a:t>Program:</a:t>
            </a:r>
            <a:br>
              <a:rPr lang="en-US" sz="2400" dirty="0"/>
            </a:br>
            <a:br>
              <a:rPr lang="en-US" sz="2400" dirty="0"/>
            </a:br>
            <a:r>
              <a:rPr lang="en-US" sz="2400" dirty="0"/>
              <a:t>def </a:t>
            </a:r>
            <a:r>
              <a:rPr lang="en-US" sz="2400" err="1"/>
              <a:t>rule_based_fraud_detection</a:t>
            </a:r>
            <a:r>
              <a:rPr lang="en-US" sz="2400" dirty="0"/>
              <a:t>(transaction):</a:t>
            </a:r>
            <a:br>
              <a:rPr lang="en-US" sz="2400" dirty="0"/>
            </a:br>
            <a:r>
              <a:rPr lang="en-US" sz="2400" dirty="0"/>
              <a:t>if transaction['amount'] &gt; 1000 and </a:t>
            </a:r>
            <a:br>
              <a:rPr lang="en-US" sz="2400" dirty="0"/>
            </a:br>
            <a:r>
              <a:rPr lang="en-US" sz="2400" dirty="0"/>
              <a:t>transaction['location'] not in </a:t>
            </a:r>
            <a:r>
              <a:rPr lang="en-US" sz="2400" err="1"/>
              <a:t>trusted_locations</a:t>
            </a:r>
            <a:r>
              <a:rPr lang="en-US" sz="2400" dirty="0"/>
              <a:t>:</a:t>
            </a:r>
            <a:br>
              <a:rPr lang="en-US" sz="2400" dirty="0"/>
            </a:br>
            <a:r>
              <a:rPr lang="en-US" sz="2400" dirty="0"/>
              <a:t> return "Fraudulent" else:</a:t>
            </a:r>
            <a:br>
              <a:rPr lang="en-US" sz="2400" dirty="0"/>
            </a:br>
            <a:r>
              <a:rPr lang="en-US" sz="2400" dirty="0"/>
              <a:t> return "Legitimate" result = </a:t>
            </a:r>
            <a:r>
              <a:rPr lang="en-US" sz="2400" err="1"/>
              <a:t>rule_based_fraud_detection</a:t>
            </a:r>
            <a:r>
              <a:rPr lang="en-US" sz="2400" dirty="0"/>
              <a:t>(</a:t>
            </a:r>
            <a:r>
              <a:rPr lang="en-US" sz="2400" err="1"/>
              <a:t>transaction_data</a:t>
            </a:r>
            <a:r>
              <a:rPr lang="en-US" sz="2400" dirty="0"/>
              <a:t>)</a:t>
            </a:r>
            <a:endParaRPr lang="en-US"/>
          </a:p>
        </p:txBody>
      </p:sp>
      <p:grpSp>
        <p:nvGrpSpPr>
          <p:cNvPr id="18" name="Group 17">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910447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dirty="0">
                <a:ea typeface="+mn-lt"/>
                <a:cs typeface="+mn-lt"/>
              </a:rPr>
              <a:t>    Grouping transactions into clusters.</a:t>
            </a:r>
            <a:endParaRPr lang="en-US" dirty="0"/>
          </a:p>
          <a:p>
            <a:pPr marL="0" indent="0">
              <a:buClr>
                <a:srgbClr val="1287C3"/>
              </a:buClr>
              <a:buNone/>
            </a:pPr>
            <a:r>
              <a:rPr lang="en-US" dirty="0">
                <a:ea typeface="+mn-lt"/>
                <a:cs typeface="+mn-lt"/>
              </a:rPr>
              <a:t>    Requires specifying the number of clusters.</a:t>
            </a:r>
            <a:endParaRPr lang="en-US" dirty="0"/>
          </a:p>
          <a:p>
            <a:pPr>
              <a:buClr>
                <a:srgbClr val="1287C3"/>
              </a:buClr>
            </a:pPr>
            <a:endParaRPr lang="en-US" dirty="0"/>
          </a:p>
        </p:txBody>
      </p:sp>
      <p:sp>
        <p:nvSpPr>
          <p:cNvPr id="18"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2640011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766C4F22-1EF0-D181-B754-008B6B84E7EC}"/>
              </a:ext>
            </a:extLst>
          </p:cNvPr>
          <p:cNvPicPr>
            <a:picLocks noChangeAspect="1"/>
          </p:cNvPicPr>
          <p:nvPr/>
        </p:nvPicPr>
        <p:blipFill rotWithShape="1">
          <a:blip r:embed="rId2">
            <a:duotone>
              <a:schemeClr val="bg2">
                <a:shade val="45000"/>
                <a:satMod val="135000"/>
              </a:schemeClr>
              <a:prstClr val="white"/>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8A14F513-93B6-0D8D-CB6D-BECBBAD23C2F}"/>
              </a:ext>
            </a:extLst>
          </p:cNvPr>
          <p:cNvSpPr>
            <a:spLocks noGrp="1"/>
          </p:cNvSpPr>
          <p:nvPr>
            <p:ph type="title"/>
          </p:nvPr>
        </p:nvSpPr>
        <p:spPr>
          <a:xfrm>
            <a:off x="643467" y="639099"/>
            <a:ext cx="3647493" cy="4965833"/>
          </a:xfrm>
        </p:spPr>
        <p:txBody>
          <a:bodyPr>
            <a:normAutofit/>
          </a:bodyPr>
          <a:lstStyle/>
          <a:p>
            <a:pPr algn="r"/>
            <a:r>
              <a:rPr lang="en-US">
                <a:latin typeface="Times New Roman"/>
                <a:cs typeface="Times New Roman"/>
              </a:rPr>
              <a:t>PROGRAM</a:t>
            </a:r>
          </a:p>
        </p:txBody>
      </p:sp>
      <p:cxnSp>
        <p:nvCxnSpPr>
          <p:cNvPr id="11" name="Straight Connector 1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414118-B863-4792-933F-0F746F320B30}"/>
              </a:ext>
            </a:extLst>
          </p:cNvPr>
          <p:cNvSpPr>
            <a:spLocks noGrp="1"/>
          </p:cNvSpPr>
          <p:nvPr>
            <p:ph idx="1"/>
          </p:nvPr>
        </p:nvSpPr>
        <p:spPr>
          <a:xfrm>
            <a:off x="4979938" y="639099"/>
            <a:ext cx="6591346" cy="4965833"/>
          </a:xfrm>
        </p:spPr>
        <p:txBody>
          <a:bodyPr>
            <a:normAutofit/>
          </a:bodyPr>
          <a:lstStyle/>
          <a:p>
            <a:pPr marL="0" indent="0">
              <a:buNone/>
            </a:pPr>
            <a:r>
              <a:rPr lang="en-US">
                <a:ea typeface="+mn-lt"/>
                <a:cs typeface="+mn-lt"/>
              </a:rPr>
              <a:t>   from </a:t>
            </a:r>
            <a:r>
              <a:rPr lang="en-US" err="1">
                <a:ea typeface="+mn-lt"/>
                <a:cs typeface="+mn-lt"/>
              </a:rPr>
              <a:t>sklearn.cluster</a:t>
            </a:r>
            <a:endParaRPr lang="en-US">
              <a:ea typeface="+mn-lt"/>
              <a:cs typeface="+mn-lt"/>
            </a:endParaRPr>
          </a:p>
          <a:p>
            <a:pPr marL="0" indent="0">
              <a:buClr>
                <a:srgbClr val="1287C3"/>
              </a:buClr>
              <a:buNone/>
            </a:pPr>
            <a:r>
              <a:rPr lang="en-US">
                <a:ea typeface="+mn-lt"/>
                <a:cs typeface="+mn-lt"/>
              </a:rPr>
              <a:t>   import </a:t>
            </a:r>
            <a:r>
              <a:rPr lang="en-US" err="1">
                <a:ea typeface="+mn-lt"/>
                <a:cs typeface="+mn-lt"/>
              </a:rPr>
              <a:t>KMeans</a:t>
            </a:r>
            <a:r>
              <a:rPr lang="en-US">
                <a:ea typeface="+mn-lt"/>
                <a:cs typeface="+mn-lt"/>
              </a:rPr>
              <a:t> </a:t>
            </a:r>
            <a:r>
              <a:rPr lang="en-US" err="1">
                <a:ea typeface="+mn-lt"/>
                <a:cs typeface="+mn-lt"/>
              </a:rPr>
              <a:t>kmeans</a:t>
            </a:r>
            <a:r>
              <a:rPr lang="en-US">
                <a:ea typeface="+mn-lt"/>
                <a:cs typeface="+mn-lt"/>
              </a:rPr>
              <a:t> = </a:t>
            </a:r>
            <a:r>
              <a:rPr lang="en-US" err="1">
                <a:ea typeface="+mn-lt"/>
                <a:cs typeface="+mn-lt"/>
              </a:rPr>
              <a:t>KMeans</a:t>
            </a:r>
            <a:r>
              <a:rPr lang="en-US">
                <a:ea typeface="+mn-lt"/>
                <a:cs typeface="+mn-lt"/>
              </a:rPr>
              <a:t>(</a:t>
            </a:r>
            <a:r>
              <a:rPr lang="en-US" err="1">
                <a:ea typeface="+mn-lt"/>
                <a:cs typeface="+mn-lt"/>
              </a:rPr>
              <a:t>n_clusters</a:t>
            </a:r>
            <a:r>
              <a:rPr lang="en-US">
                <a:ea typeface="+mn-lt"/>
                <a:cs typeface="+mn-lt"/>
              </a:rPr>
              <a:t>=2) </a:t>
            </a:r>
          </a:p>
          <a:p>
            <a:pPr marL="0" indent="0">
              <a:buClr>
                <a:srgbClr val="1287C3"/>
              </a:buClr>
              <a:buNone/>
            </a:pPr>
            <a:r>
              <a:rPr lang="en-US">
                <a:ea typeface="+mn-lt"/>
                <a:cs typeface="+mn-lt"/>
              </a:rPr>
              <a:t>   </a:t>
            </a:r>
            <a:r>
              <a:rPr lang="en-US" err="1">
                <a:ea typeface="+mn-lt"/>
                <a:cs typeface="+mn-lt"/>
              </a:rPr>
              <a:t>kmeans.fit</a:t>
            </a:r>
            <a:r>
              <a:rPr lang="en-US">
                <a:ea typeface="+mn-lt"/>
                <a:cs typeface="+mn-lt"/>
              </a:rPr>
              <a:t>(X) labels = </a:t>
            </a:r>
            <a:r>
              <a:rPr lang="en-US" err="1">
                <a:ea typeface="+mn-lt"/>
                <a:cs typeface="+mn-lt"/>
              </a:rPr>
              <a:t>kmeans.labels</a:t>
            </a:r>
            <a:r>
              <a:rPr lang="en-US">
                <a:ea typeface="+mn-lt"/>
                <a:cs typeface="+mn-lt"/>
              </a:rPr>
              <a:t>_</a:t>
            </a:r>
            <a:endParaRPr lang="en-US"/>
          </a:p>
        </p:txBody>
      </p:sp>
    </p:spTree>
    <p:extLst>
      <p:ext uri="{BB962C8B-B14F-4D97-AF65-F5344CB8AC3E}">
        <p14:creationId xmlns:p14="http://schemas.microsoft.com/office/powerpoint/2010/main" val="167728750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CE6C-DAAD-36AC-541D-7F13FC5F7065}"/>
              </a:ext>
            </a:extLst>
          </p:cNvPr>
          <p:cNvSpPr>
            <a:spLocks noGrp="1"/>
          </p:cNvSpPr>
          <p:nvPr>
            <p:ph type="title"/>
          </p:nvPr>
        </p:nvSpPr>
        <p:spPr>
          <a:xfrm>
            <a:off x="1484311" y="685800"/>
            <a:ext cx="10018713" cy="1551316"/>
          </a:xfrm>
        </p:spPr>
        <p:txBody>
          <a:bodyPr/>
          <a:lstStyle/>
          <a:p>
            <a:r>
              <a:rPr lang="en-US" sz="3600" b="1" dirty="0">
                <a:latin typeface="Times New Roman"/>
                <a:ea typeface="+mj-lt"/>
                <a:cs typeface="+mj-lt"/>
              </a:rPr>
              <a:t>Deep Learning (Using TensorFlow and </a:t>
            </a:r>
            <a:r>
              <a:rPr lang="en-US" sz="3600" b="1" err="1">
                <a:latin typeface="Times New Roman"/>
                <a:ea typeface="+mj-lt"/>
                <a:cs typeface="+mj-lt"/>
              </a:rPr>
              <a:t>Keras</a:t>
            </a:r>
            <a:r>
              <a:rPr lang="en-US" sz="3600" b="1" dirty="0">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0119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32"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3"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5"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6"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7"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3C14618B-839F-3760-70CD-C74A5FF95163}"/>
              </a:ext>
            </a:extLst>
          </p:cNvPr>
          <p:cNvSpPr>
            <a:spLocks noGrp="1"/>
          </p:cNvSpPr>
          <p:nvPr>
            <p:ph type="title"/>
          </p:nvPr>
        </p:nvSpPr>
        <p:spPr>
          <a:xfrm>
            <a:off x="989435" y="1139892"/>
            <a:ext cx="8174971" cy="3832205"/>
          </a:xfrm>
        </p:spPr>
        <p:txBody>
          <a:bodyPr vert="horz" lIns="91440" tIns="45720" rIns="91440" bIns="45720" rtlCol="0" anchor="b">
            <a:normAutofit/>
          </a:bodyPr>
          <a:lstStyle/>
          <a:p>
            <a:pPr algn="l">
              <a:lnSpc>
                <a:spcPct val="90000"/>
              </a:lnSpc>
            </a:pPr>
            <a:r>
              <a:rPr lang="en-US" sz="2800" dirty="0"/>
              <a:t>  PROGRAM:</a:t>
            </a:r>
            <a:br>
              <a:rPr lang="en-US" sz="2000" dirty="0"/>
            </a:br>
            <a:br>
              <a:rPr lang="en-US" sz="2000" dirty="0"/>
            </a:br>
            <a:r>
              <a:rPr lang="en-US" sz="2000" dirty="0"/>
              <a:t>      from </a:t>
            </a:r>
            <a:r>
              <a:rPr lang="en-US" sz="2000" err="1"/>
              <a:t>tensorflow.keras.models</a:t>
            </a:r>
            <a:r>
              <a:rPr lang="en-US" sz="2000" dirty="0"/>
              <a:t> import Sequential</a:t>
            </a:r>
            <a:br>
              <a:rPr lang="en-US" sz="2000" dirty="0"/>
            </a:br>
            <a:r>
              <a:rPr lang="en-US" sz="2000" dirty="0"/>
              <a:t>      from </a:t>
            </a:r>
            <a:r>
              <a:rPr lang="en-US" sz="2000" err="1"/>
              <a:t>tensorflow.keras.layers</a:t>
            </a:r>
            <a:r>
              <a:rPr lang="en-US" sz="2000" dirty="0"/>
              <a:t> import Dense </a:t>
            </a:r>
            <a:br>
              <a:rPr lang="en-US" sz="2000" dirty="0"/>
            </a:br>
            <a:r>
              <a:rPr lang="en-US" sz="2000" dirty="0"/>
              <a:t>      model = Sequential() </a:t>
            </a:r>
            <a:r>
              <a:rPr lang="en-US" sz="2000" err="1"/>
              <a:t>model.add</a:t>
            </a:r>
            <a:r>
              <a:rPr lang="en-US" sz="2000" dirty="0"/>
              <a:t>(Dense(64, </a:t>
            </a:r>
            <a:br>
              <a:rPr lang="en-US" sz="2000" dirty="0"/>
            </a:br>
            <a:r>
              <a:rPr lang="en-US" sz="2000" dirty="0"/>
              <a:t>      </a:t>
            </a:r>
            <a:r>
              <a:rPr lang="en-US" sz="2000" err="1"/>
              <a:t>input_dim</a:t>
            </a:r>
            <a:r>
              <a:rPr lang="en-US" sz="2000" dirty="0"/>
              <a:t>=features, activation='</a:t>
            </a:r>
            <a:r>
              <a:rPr lang="en-US" sz="2000" err="1"/>
              <a:t>relu</a:t>
            </a:r>
            <a:r>
              <a:rPr lang="en-US" sz="2000" dirty="0"/>
              <a:t>'))</a:t>
            </a:r>
            <a:br>
              <a:rPr lang="en-US" sz="2000" dirty="0"/>
            </a:br>
            <a:r>
              <a:rPr lang="en-US" sz="2000" dirty="0"/>
              <a:t>      </a:t>
            </a:r>
            <a:r>
              <a:rPr lang="en-US" sz="2000" err="1"/>
              <a:t>model.add</a:t>
            </a:r>
            <a:r>
              <a:rPr lang="en-US" sz="2000" dirty="0"/>
              <a:t>(Dense(1, activation='sigmoid'))              </a:t>
            </a:r>
            <a:br>
              <a:rPr lang="en-US" sz="2000" dirty="0"/>
            </a:br>
            <a:r>
              <a:rPr lang="en-US" sz="2000" dirty="0"/>
              <a:t>      </a:t>
            </a:r>
            <a:r>
              <a:rPr lang="en-US" sz="2000" err="1"/>
              <a:t>model.compile</a:t>
            </a:r>
            <a:r>
              <a:rPr lang="en-US" sz="2000" dirty="0"/>
              <a:t>(loss='</a:t>
            </a:r>
            <a:r>
              <a:rPr lang="en-US" sz="2000" err="1"/>
              <a:t>binary_crossentropy</a:t>
            </a:r>
            <a:r>
              <a:rPr lang="en-US" sz="2000" dirty="0"/>
              <a:t>',</a:t>
            </a:r>
            <a:br>
              <a:rPr lang="en-US" sz="2000" dirty="0"/>
            </a:br>
            <a:r>
              <a:rPr lang="en-US" sz="2000" dirty="0"/>
              <a:t>       optimizer='</a:t>
            </a:r>
            <a:r>
              <a:rPr lang="en-US" sz="2000" err="1"/>
              <a:t>adam</a:t>
            </a:r>
            <a:r>
              <a:rPr lang="en-US" sz="2000" dirty="0"/>
              <a:t>') </a:t>
            </a:r>
            <a:br>
              <a:rPr lang="en-US" sz="2000" dirty="0"/>
            </a:br>
            <a:r>
              <a:rPr lang="en-US" sz="2000" dirty="0"/>
              <a:t>       </a:t>
            </a:r>
            <a:r>
              <a:rPr lang="en-US" sz="2000" err="1"/>
              <a:t>model.fit</a:t>
            </a:r>
            <a:r>
              <a:rPr lang="en-US" sz="2000" dirty="0"/>
              <a:t>(</a:t>
            </a:r>
            <a:r>
              <a:rPr lang="en-US" sz="2000" err="1"/>
              <a:t>X_train</a:t>
            </a:r>
            <a:r>
              <a:rPr lang="en-US" sz="2000" dirty="0"/>
              <a:t>, </a:t>
            </a:r>
            <a:r>
              <a:rPr lang="en-US" sz="2000" err="1"/>
              <a:t>y_train</a:t>
            </a:r>
            <a:r>
              <a:rPr lang="en-US" sz="2000" dirty="0"/>
              <a:t>, epochs=10)</a:t>
            </a:r>
            <a:br>
              <a:rPr lang="en-US" sz="2000" dirty="0"/>
            </a:br>
            <a:r>
              <a:rPr lang="en-US" sz="2000" dirty="0"/>
              <a:t>       predictions = </a:t>
            </a:r>
            <a:r>
              <a:rPr lang="en-US" sz="2000" err="1"/>
              <a:t>model.predict</a:t>
            </a:r>
            <a:r>
              <a:rPr lang="en-US" sz="2000" dirty="0"/>
              <a:t>(</a:t>
            </a:r>
            <a:r>
              <a:rPr lang="en-US" sz="2000" err="1"/>
              <a:t>X_test</a:t>
            </a:r>
            <a:r>
              <a:rPr lang="en-US" sz="2000" dirty="0"/>
              <a:t>)</a:t>
            </a:r>
          </a:p>
        </p:txBody>
      </p:sp>
    </p:spTree>
    <p:extLst>
      <p:ext uri="{BB962C8B-B14F-4D97-AF65-F5344CB8AC3E}">
        <p14:creationId xmlns:p14="http://schemas.microsoft.com/office/powerpoint/2010/main" val="21874697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9AA75988-07B2-B11A-11F6-249CC7C6E8B4}"/>
              </a:ext>
            </a:extLst>
          </p:cNvPr>
          <p:cNvSpPr>
            <a:spLocks noGrp="1"/>
          </p:cNvSpPr>
          <p:nvPr>
            <p:ph type="title"/>
          </p:nvPr>
        </p:nvSpPr>
        <p:spPr>
          <a:xfrm>
            <a:off x="1018191" y="685800"/>
            <a:ext cx="7411825" cy="1752599"/>
          </a:xfrm>
        </p:spPr>
        <p:txBody>
          <a:bodyPr>
            <a:normAutofit/>
          </a:bodyPr>
          <a:lstStyle/>
          <a:p>
            <a:pPr algn="l"/>
            <a:r>
              <a:rPr lang="en-US" b="1">
                <a:latin typeface="Times New Roman"/>
                <a:ea typeface="+mj-lt"/>
                <a:cs typeface="+mj-lt"/>
              </a:rPr>
              <a:t>Network Analysis:</a:t>
            </a:r>
            <a:endParaRPr lang="en-US">
              <a:latin typeface="Times New Roman"/>
              <a:cs typeface="Times New Roman"/>
            </a:endParaRPr>
          </a:p>
        </p:txBody>
      </p:sp>
      <p:graphicFrame>
        <p:nvGraphicFramePr>
          <p:cNvPr id="18" name="Content Placeholder 2">
            <a:extLst>
              <a:ext uri="{FF2B5EF4-FFF2-40B4-BE49-F238E27FC236}">
                <a16:creationId xmlns:a16="http://schemas.microsoft.com/office/drawing/2014/main" id="{6AE3FF65-B466-AFBA-DD32-7F45BEF64EF0}"/>
              </a:ext>
            </a:extLst>
          </p:cNvPr>
          <p:cNvGraphicFramePr>
            <a:graphicFrameLocks noGrp="1"/>
          </p:cNvGraphicFramePr>
          <p:nvPr>
            <p:ph idx="1"/>
            <p:extLst>
              <p:ext uri="{D42A27DB-BD31-4B8C-83A1-F6EECF244321}">
                <p14:modId xmlns:p14="http://schemas.microsoft.com/office/powerpoint/2010/main" val="916645729"/>
              </p:ext>
            </p:extLst>
          </p:nvPr>
        </p:nvGraphicFramePr>
        <p:xfrm>
          <a:off x="1650795" y="2767641"/>
          <a:ext cx="8451300" cy="293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7121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9FA3-A5CF-6F3D-3FF8-8D837A244E17}"/>
              </a:ext>
            </a:extLst>
          </p:cNvPr>
          <p:cNvSpPr>
            <a:spLocks noGrp="1"/>
          </p:cNvSpPr>
          <p:nvPr>
            <p:ph type="title"/>
          </p:nvPr>
        </p:nvSpPr>
        <p:spPr>
          <a:xfrm>
            <a:off x="1484311" y="262039"/>
            <a:ext cx="9530136" cy="1561844"/>
          </a:xfrm>
        </p:spPr>
        <p:txBody>
          <a:bodyPr>
            <a:normAutofit/>
          </a:bodyPr>
          <a:lstStyle/>
          <a:p>
            <a:r>
              <a:rPr lang="en-US" sz="4400" b="1" dirty="0">
                <a:latin typeface="Times New Roman"/>
                <a:ea typeface="+mj-lt"/>
                <a:cs typeface="+mj-lt"/>
              </a:rPr>
              <a:t>Time Series Analysis</a:t>
            </a:r>
            <a:endParaRPr lang="en-US" sz="4400" dirty="0">
              <a:latin typeface="Times New Roman"/>
              <a:cs typeface="Times New Roman"/>
            </a:endParaRPr>
          </a:p>
        </p:txBody>
      </p:sp>
      <p:sp>
        <p:nvSpPr>
          <p:cNvPr id="3" name="Content Placeholder 2">
            <a:extLst>
              <a:ext uri="{FF2B5EF4-FFF2-40B4-BE49-F238E27FC236}">
                <a16:creationId xmlns:a16="http://schemas.microsoft.com/office/drawing/2014/main"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dirty="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id="{7DCA655A-3BD0-C5DD-BA2B-62DEF1D3F4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149426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bstract Magical Background Free Stock Photo - Public Domain Pictures">
            <a:extLst>
              <a:ext uri="{FF2B5EF4-FFF2-40B4-BE49-F238E27FC236}">
                <a16:creationId xmlns:a16="http://schemas.microsoft.com/office/drawing/2014/main" id="{7021030F-6652-0893-CE5D-0B9BCED71F37}"/>
              </a:ext>
            </a:extLst>
          </p:cNvPr>
          <p:cNvPicPr>
            <a:picLocks noChangeAspect="1"/>
          </p:cNvPicPr>
          <p:nvPr/>
        </p:nvPicPr>
        <p:blipFill rotWithShape="1">
          <a:blip r:embed="rId2">
            <a:alphaModFix amt="40000"/>
          </a:blip>
          <a:srcRect t="50743" b="7070"/>
          <a:stretch/>
        </p:blipFill>
        <p:spPr>
          <a:xfrm>
            <a:off x="20" y="10"/>
            <a:ext cx="12191980" cy="6857990"/>
          </a:xfrm>
          <a:prstGeom prst="rect">
            <a:avLst/>
          </a:prstGeom>
        </p:spPr>
      </p:pic>
      <p:sp>
        <p:nvSpPr>
          <p:cNvPr id="2" name="Title 1">
            <a:extLst>
              <a:ext uri="{FF2B5EF4-FFF2-40B4-BE49-F238E27FC236}">
                <a16:creationId xmlns:a16="http://schemas.microsoft.com/office/drawing/2014/main"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a:t>THANK YOU     </a:t>
            </a:r>
            <a:r>
              <a:rPr lang="en-US" sz="600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a:latin typeface="Times New Roman"/>
                <a:cs typeface="Times New Roman"/>
              </a:rPr>
              <a:t>PROBLEM </a:t>
            </a:r>
            <a:br>
              <a:rPr lang="en-US" sz="4400" b="1">
                <a:latin typeface="Times New Roman"/>
                <a:cs typeface="Times New Roman"/>
              </a:rPr>
            </a:br>
            <a:r>
              <a:rPr lang="en-US" sz="4400" b="1">
                <a:latin typeface="Times New Roman"/>
                <a:cs typeface="Times New Roman"/>
              </a:rPr>
              <a:t>    DEFINITION</a:t>
            </a:r>
          </a:p>
        </p:txBody>
      </p:sp>
      <p:cxnSp>
        <p:nvCxnSpPr>
          <p:cNvPr id="52" name="Straight Connector 5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a:solidFill>
                  <a:schemeClr val="tx1"/>
                </a:solidFill>
              </a:rPr>
              <a:t>                 The problem is to develop a machine learning-based system for</a:t>
            </a:r>
            <a:endParaRPr lang="en-US">
              <a:solidFill>
                <a:schemeClr val="tx1"/>
              </a:solidFill>
            </a:endParaRPr>
          </a:p>
          <a:p>
            <a:r>
              <a:rPr lang="en-US" sz="2000">
                <a:solidFill>
                  <a:schemeClr val="tx1"/>
                </a:solidFill>
              </a:rPr>
              <a:t> real-time credit  card fraud detection.   </a:t>
            </a:r>
            <a:endParaRPr lang="en-US">
              <a:solidFill>
                <a:schemeClr val="tx1"/>
              </a:solidFill>
            </a:endParaRPr>
          </a:p>
          <a:p>
            <a:r>
              <a:rPr lang="en-US" sz="2000">
                <a:solidFill>
                  <a:schemeClr val="tx1"/>
                </a:solidFill>
              </a:rPr>
              <a:t>               The goal is to create a  solution   that     can     accurately identify    fraudulent     transactions</a:t>
            </a:r>
          </a:p>
          <a:p>
            <a:r>
              <a:rPr lang="en-US" sz="2000">
                <a:solidFill>
                  <a:schemeClr val="tx1"/>
                </a:solidFill>
              </a:rPr>
              <a:t> while minimizing false positives.</a:t>
            </a:r>
          </a:p>
          <a:p>
            <a:r>
              <a:rPr lang="en-US" sz="2000">
                <a:solidFill>
                  <a:schemeClr val="tx1"/>
                </a:solidFill>
              </a:rPr>
              <a:t>              This project involves data preprocessing, feature engineering, model  selection, training, and</a:t>
            </a:r>
          </a:p>
          <a:p>
            <a:r>
              <a:rPr lang="en-US" sz="200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a:latin typeface="Times New Roman"/>
                <a:cs typeface="Times New Roman"/>
              </a:rPr>
              <a:t>                What the Credit Card </a:t>
            </a:r>
            <a:br>
              <a:rPr lang="en-US" sz="4800">
                <a:latin typeface="Times New Roman"/>
                <a:cs typeface="Times New Roman"/>
              </a:rPr>
            </a:br>
            <a:r>
              <a:rPr lang="en-US" sz="4800">
                <a:latin typeface="Times New Roman"/>
                <a:cs typeface="Times New Roman"/>
              </a:rPr>
              <a:t>                   Fraud Detection?</a:t>
            </a:r>
          </a:p>
        </p:txBody>
      </p:sp>
      <p:sp>
        <p:nvSpPr>
          <p:cNvPr id="3" name="Content Placeholder 2">
            <a:extLst>
              <a:ext uri="{FF2B5EF4-FFF2-40B4-BE49-F238E27FC236}">
                <a16:creationId xmlns:a16="http://schemas.microsoft.com/office/drawing/2014/main"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a:latin typeface="Times New Roman"/>
                <a:cs typeface="Times New Roman"/>
              </a:rPr>
              <a:t>         Types of credit card fraud</a:t>
            </a:r>
            <a:endParaRPr lang="en-US" sz="4800">
              <a:latin typeface="Times New Roman"/>
              <a:cs typeface="Times New Roman"/>
            </a:endParaRPr>
          </a:p>
        </p:txBody>
      </p:sp>
      <p:graphicFrame>
        <p:nvGraphicFramePr>
          <p:cNvPr id="57" name="Content Placeholder 2">
            <a:extLst>
              <a:ext uri="{FF2B5EF4-FFF2-40B4-BE49-F238E27FC236}">
                <a16:creationId xmlns:a16="http://schemas.microsoft.com/office/drawing/2014/main"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CE4D5C1F-CDE3-0E6E-2A03-26A76B35466D}"/>
              </a:ext>
            </a:extLst>
          </p:cNvPr>
          <p:cNvPicPr>
            <a:picLocks noChangeAspect="1"/>
          </p:cNvPicPr>
          <p:nvPr/>
        </p:nvPicPr>
        <p:blipFill rotWithShape="1">
          <a:blip r:embed="rId2">
            <a:alphaModFix amt="40000"/>
          </a:blip>
          <a:srcRect t="10000"/>
          <a:stretch/>
        </p:blipFill>
        <p:spPr>
          <a:xfrm>
            <a:off x="-230018" y="9906"/>
            <a:ext cx="12191980" cy="6857990"/>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872439" y="661201"/>
            <a:ext cx="10630584" cy="1049067"/>
          </a:xfrm>
        </p:spPr>
        <p:txBody>
          <a:bodyPr>
            <a:noAutofit/>
          </a:bodyPr>
          <a:lstStyle/>
          <a:p>
            <a:pPr algn="ctr"/>
            <a:r>
              <a:rPr lang="en-US" sz="4400" b="1">
                <a:solidFill>
                  <a:srgbClr val="ECECF1"/>
                </a:solidFill>
                <a:ea typeface="+mj-lt"/>
                <a:cs typeface="+mj-lt"/>
              </a:rPr>
              <a:t>Importing the required libraries(data.csv)</a:t>
            </a:r>
            <a:endParaRPr lang="en-US" sz="4400" b="1"/>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691218" y="1769738"/>
            <a:ext cx="10725757" cy="3415740"/>
          </a:xfrm>
        </p:spPr>
        <p:txBody>
          <a:bodyPr vert="horz" lIns="91440" tIns="45720" rIns="91440" bIns="45720" rtlCol="0" anchor="t">
            <a:noAutofit/>
          </a:bodyPr>
          <a:lstStyle/>
          <a:p>
            <a:pPr algn="l">
              <a:buClr>
                <a:srgbClr val="1287C3"/>
              </a:buClr>
              <a:buChar char="•"/>
            </a:pPr>
            <a:r>
              <a:rPr lang="en-US" sz="2400">
                <a:solidFill>
                  <a:srgbClr val="D1D5DB"/>
                </a:solidFill>
                <a:ea typeface="+mn-lt"/>
                <a:cs typeface="+mn-lt"/>
              </a:rPr>
              <a:t>For credit card fraud detection, you would typically need libraries for data manipulation, visualization, and machine learning. Here are some common libraries that you might need:</a:t>
            </a:r>
            <a:endParaRPr lang="en-US" sz="2400">
              <a:solidFill>
                <a:srgbClr val="BDC1C6"/>
              </a:solidFill>
              <a:latin typeface="Arial"/>
              <a:ea typeface="+mn-lt"/>
              <a:cs typeface="Arial"/>
            </a:endParaRPr>
          </a:p>
          <a:p>
            <a:pPr algn="l">
              <a:buClr>
                <a:srgbClr val="1287C3"/>
              </a:buClr>
              <a:buChar char="•"/>
            </a:pPr>
            <a:r>
              <a:rPr lang="en-US" sz="2400" b="1">
                <a:solidFill>
                  <a:srgbClr val="BDC1C6"/>
                </a:solidFill>
                <a:latin typeface="Consolas"/>
                <a:ea typeface="+mn-lt"/>
                <a:cs typeface="Arial"/>
              </a:rPr>
              <a:t>pandas</a:t>
            </a:r>
            <a:r>
              <a:rPr lang="en-US" sz="2400">
                <a:solidFill>
                  <a:srgbClr val="D1D5DB"/>
                </a:solidFill>
                <a:ea typeface="+mn-lt"/>
                <a:cs typeface="+mn-lt"/>
              </a:rPr>
              <a:t> for data manipulation.</a:t>
            </a:r>
            <a:endParaRPr lang="en-US" sz="2400"/>
          </a:p>
          <a:p>
            <a:pPr algn="l">
              <a:buClr>
                <a:srgbClr val="1287C3"/>
              </a:buClr>
              <a:buChar char="•"/>
            </a:pPr>
            <a:r>
              <a:rPr lang="en-US" sz="2400" b="1" err="1">
                <a:solidFill>
                  <a:srgbClr val="BDC1C6"/>
                </a:solidFill>
                <a:latin typeface="Consolas"/>
                <a:ea typeface="+mn-lt"/>
                <a:cs typeface="Arial"/>
              </a:rPr>
              <a:t>numpy</a:t>
            </a:r>
            <a:r>
              <a:rPr lang="en-US" sz="2400">
                <a:solidFill>
                  <a:srgbClr val="D1D5DB"/>
                </a:solidFill>
                <a:ea typeface="+mn-lt"/>
                <a:cs typeface="+mn-lt"/>
              </a:rPr>
              <a:t> for numerical operations.</a:t>
            </a:r>
          </a:p>
          <a:p>
            <a:pPr algn="l">
              <a:buClr>
                <a:srgbClr val="1287C3"/>
              </a:buClr>
              <a:buChar char="•"/>
            </a:pPr>
            <a:r>
              <a:rPr lang="en-US" sz="2400" b="1">
                <a:solidFill>
                  <a:srgbClr val="BDC1C6"/>
                </a:solidFill>
                <a:latin typeface="Consolas"/>
                <a:ea typeface="+mn-lt"/>
                <a:cs typeface="Arial"/>
              </a:rPr>
              <a:t>matplotlib</a:t>
            </a:r>
            <a:r>
              <a:rPr lang="en-US" sz="2400">
                <a:solidFill>
                  <a:srgbClr val="D1D5DB"/>
                </a:solidFill>
                <a:ea typeface="+mn-lt"/>
                <a:cs typeface="+mn-lt"/>
              </a:rPr>
              <a:t> and </a:t>
            </a:r>
            <a:r>
              <a:rPr lang="en-US" sz="2400" b="1">
                <a:solidFill>
                  <a:srgbClr val="BDC1C6"/>
                </a:solidFill>
                <a:latin typeface="Consolas"/>
                <a:ea typeface="+mn-lt"/>
                <a:cs typeface="Arial"/>
              </a:rPr>
              <a:t>seaborn</a:t>
            </a:r>
            <a:r>
              <a:rPr lang="en-US" sz="2400">
                <a:solidFill>
                  <a:srgbClr val="D1D5DB"/>
                </a:solidFill>
                <a:ea typeface="+mn-lt"/>
                <a:cs typeface="+mn-lt"/>
              </a:rPr>
              <a:t> for data visualization.</a:t>
            </a:r>
            <a:endParaRPr lang="en-US" sz="2400"/>
          </a:p>
          <a:p>
            <a:pPr algn="l">
              <a:buClr>
                <a:srgbClr val="1287C3"/>
              </a:buClr>
              <a:buChar char="•"/>
            </a:pPr>
            <a:r>
              <a:rPr lang="en-US" sz="2400" b="1">
                <a:solidFill>
                  <a:srgbClr val="BDC1C6"/>
                </a:solidFill>
                <a:latin typeface="Consolas"/>
                <a:ea typeface="+mn-lt"/>
                <a:cs typeface="Arial"/>
              </a:rPr>
              <a:t>scikit-learn</a:t>
            </a:r>
            <a:r>
              <a:rPr lang="en-US" sz="2400">
                <a:solidFill>
                  <a:srgbClr val="D1D5DB"/>
                </a:solidFill>
                <a:ea typeface="+mn-lt"/>
                <a:cs typeface="+mn-lt"/>
              </a:rPr>
              <a:t> for machine learning tasks.</a:t>
            </a:r>
            <a:endParaRPr lang="en-US" sz="2400"/>
          </a:p>
          <a:p>
            <a:pPr algn="l">
              <a:buClr>
                <a:srgbClr val="1287C3"/>
              </a:buClr>
              <a:buChar char="•"/>
            </a:pPr>
            <a:r>
              <a:rPr lang="en-US" sz="2400" b="1">
                <a:solidFill>
                  <a:srgbClr val="BDC1C6"/>
                </a:solidFill>
                <a:latin typeface="Consolas"/>
                <a:ea typeface="+mn-lt"/>
                <a:cs typeface="Arial"/>
              </a:rPr>
              <a:t>imbalanced-learn</a:t>
            </a:r>
            <a:r>
              <a:rPr lang="en-US" sz="2400">
                <a:solidFill>
                  <a:srgbClr val="D1D5DB"/>
                </a:solidFill>
                <a:ea typeface="+mn-lt"/>
                <a:cs typeface="+mn-lt"/>
              </a:rPr>
              <a:t> for handling imbalanced datasets, which is common in fraud detection.</a:t>
            </a:r>
          </a:p>
          <a:p>
            <a:pPr marL="342900" indent="-342900" algn="l">
              <a:buClr>
                <a:srgbClr val="1287C3"/>
              </a:buClr>
              <a:buChar char="•"/>
            </a:pPr>
            <a:endParaRPr lang="en-US" sz="2800">
              <a:solidFill>
                <a:srgbClr val="BDC1C6"/>
              </a:solidFill>
              <a:latin typeface="Arial"/>
              <a:cs typeface="Arial"/>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0356" y="879318"/>
            <a:ext cx="6036101" cy="4943199"/>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r>
              <a:rPr lang="en-US" sz="2400" err="1">
                <a:solidFill>
                  <a:srgbClr val="FFFFFF"/>
                </a:solidFill>
                <a:ea typeface="+mj-lt"/>
                <a:cs typeface="+mj-lt"/>
              </a:rPr>
              <a:t>sklearn</a:t>
            </a:r>
            <a:r>
              <a:rPr lang="en-US" sz="2400" err="1">
                <a:ea typeface="+mj-lt"/>
                <a:cs typeface="+mj-lt"/>
              </a:rPr>
              <a:t>.model_selection</a:t>
            </a:r>
            <a:r>
              <a:rPr lang="en-US" sz="2400">
                <a:ea typeface="+mj-lt"/>
                <a:cs typeface="+mj-lt"/>
              </a:rPr>
              <a:t> </a:t>
            </a:r>
            <a:br>
              <a:rPr lang="en-US" sz="2400"/>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'data.csv'</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data = </a:t>
            </a:r>
            <a:r>
              <a:rPr lang="en-US" sz="2400" err="1">
                <a:ea typeface="+mj-lt"/>
                <a:cs typeface="+mj-lt"/>
              </a:rPr>
              <a:t>pd.get_dummies</a:t>
            </a:r>
            <a:r>
              <a:rPr lang="en-US" sz="2400">
                <a:ea typeface="+mj-lt"/>
                <a:cs typeface="+mj-lt"/>
              </a:rPr>
              <a:t>(data, columns=[</a:t>
            </a:r>
            <a:r>
              <a:rPr lang="en-US" sz="2400">
                <a:solidFill>
                  <a:srgbClr val="00A67D"/>
                </a:solidFill>
                <a:ea typeface="+mj-lt"/>
                <a:cs typeface="+mj-lt"/>
              </a:rPr>
              <a:t>'Category'</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a:t>
            </a:r>
            <a:br>
              <a:rPr lang="en-US" sz="2400">
                <a:ea typeface="+mj-lt"/>
                <a:cs typeface="+mj-lt"/>
              </a:rPr>
            </a:br>
            <a:r>
              <a:rPr lang="en-US" sz="2400">
                <a:ea typeface="+mj-lt"/>
                <a:cs typeface="+mj-lt"/>
              </a:rPr>
              <a:t>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Parallax</vt:lpstr>
      <vt:lpstr>APPLIED  DATA  SCIENCE</vt:lpstr>
      <vt:lpstr>CREDIT CARD FRAUD DEDECTION</vt:lpstr>
      <vt:lpstr>INTRODUCTION</vt:lpstr>
      <vt:lpstr>PROBLEM      DEFINITION</vt:lpstr>
      <vt:lpstr>                What the Credit Card                     Fraud Detection?</vt:lpstr>
      <vt:lpstr>         Types of credit card fraud</vt:lpstr>
      <vt:lpstr>DIFFERENT ANALYSIS </vt:lpstr>
      <vt:lpstr>Importing the required libraries(data.csv)</vt:lpstr>
      <vt:lpstr>import pandas as pd from sklearn.model_selection  import train_test_split file_path = 'data.csv' data = pd.read_csv(file_path) data = pd.get_dummies(data, columns=['Category']) X = data.drop('Class', axis=1)  y = data['Class'] X_train, X_test, y_train, y_test = train_test_split(X, y, test_size=0.2, random_state=42)  </vt:lpstr>
      <vt:lpstr>Importing the data set(read data set;create matrix)   </vt:lpstr>
      <vt:lpstr>PowerPoint Presentation</vt:lpstr>
      <vt:lpstr>Encoding categorical data .(one - hot encoding)</vt:lpstr>
      <vt:lpstr>pip install scikit-learn import pandas as pd  file_path = 'credit_card_data.csv'  data = pd.read_csv(file_path) data = pd.get_dummies(data, columns=['Category'])   </vt:lpstr>
      <vt:lpstr>Splitting the data set into test set and training set</vt:lpstr>
      <vt:lpstr>PROGRAM </vt:lpstr>
      <vt:lpstr>Feature Scaling.(import StandardScaler)</vt:lpstr>
      <vt:lpstr>import pandas as pd from  sklearn.model_selection  import train_test_split from  sklearn.preprocessing  import StandardScaler file_path = 'credit_card_data.csv'  data = pd.read_csv(file_path) X = data.drop('Class', axis=1)  Features y = data['Class'] X_train, X_test, y_train, y_test = train_test_split(X, y, test_size=0.2, random_state=42)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PowerPoint Presentation</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  from sklearn.ensemble  import IsolationForest  clf = IsolationForest(contamination=0.05)  clf.fit(X)  # X is your transaction data predictions = clf.predict(X)</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  PROGRAM:        from tensorflow.keras.models import Sequential       from tensorflow.keras.layers import Dense        model = Sequential() model.add(Dense(64,        input_dim=features, activation='relu'))       model.add(Dense(1, activation='sigmoid'))                     model.compile(loss='binary_crossentropy',        optimizer='adam')         model.fit(X_train, y_train, epochs=10)        predictions = model.predict(X_test)</vt:lpstr>
      <vt:lpstr>Network Analysis:</vt:lpstr>
      <vt:lpstr>Time Series Analysis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35</cp:revision>
  <dcterms:created xsi:type="dcterms:W3CDTF">2023-10-15T17:37:11Z</dcterms:created>
  <dcterms:modified xsi:type="dcterms:W3CDTF">2023-10-20T03:55:04Z</dcterms:modified>
</cp:coreProperties>
</file>